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72" r:id="rId2"/>
  </p:sldMasterIdLst>
  <p:notesMasterIdLst>
    <p:notesMasterId r:id="rId39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89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90" r:id="rId22"/>
    <p:sldId id="291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61475AE6-493D-493B-991D-798928375E40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89"/>
            <p14:sldId id="267"/>
            <p14:sldId id="268"/>
            <p14:sldId id="269"/>
            <p14:sldId id="270"/>
            <p14:sldId id="271"/>
            <p14:sldId id="272"/>
            <p14:sldId id="273"/>
            <p14:sldId id="290"/>
            <p14:sldId id="291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9" roundtripDataSignature="AMtx7mhvwqR7lxhLV5n5YkriYsktVHFvu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2" d="100"/>
          <a:sy n="142" d="100"/>
        </p:scale>
        <p:origin x="723" y="60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50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customschemas.google.com/relationships/presentationmetadata" Target="meta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52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8" Type="http://schemas.openxmlformats.org/officeDocument/2006/relationships/slide" Target="slides/slide6.xml"/><Relationship Id="rId51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Tahoma" panose="020B0604030504040204" pitchFamily="34" charset="0"/>
        <a:ea typeface="Tahoma" panose="020B0604030504040204" pitchFamily="34" charset="0"/>
        <a:cs typeface="Tahoma" panose="020B0604030504040204" pitchFamily="34" charset="0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c1559a7e7e_0_1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2" name="Google Shape;142;g2c1559a7e7e_0_1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endParaRPr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2c1559a7e7e_0_5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8" name="Google Shape;228;g2c1559a7e7e_0_5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2c1559a7e7e_0_5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1" name="Google Shape;241;g2c1559a7e7e_0_5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>
          <a:extLst>
            <a:ext uri="{FF2B5EF4-FFF2-40B4-BE49-F238E27FC236}">
              <a16:creationId xmlns:a16="http://schemas.microsoft.com/office/drawing/2014/main" id="{FBE82B0E-645E-F636-DA56-E6D31284E4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2c1559a7e7e_0_530:notes">
            <a:extLst>
              <a:ext uri="{FF2B5EF4-FFF2-40B4-BE49-F238E27FC236}">
                <a16:creationId xmlns:a16="http://schemas.microsoft.com/office/drawing/2014/main" id="{43D977E9-3C35-EFBB-5C01-C56F671D1B2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1" name="Google Shape;241;g2c1559a7e7e_0_530:notes">
            <a:extLst>
              <a:ext uri="{FF2B5EF4-FFF2-40B4-BE49-F238E27FC236}">
                <a16:creationId xmlns:a16="http://schemas.microsoft.com/office/drawing/2014/main" id="{3129B42E-04C3-FDAA-1A9F-35520C223F1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If I told you that we had a symmetric distribution, would you know what it looked like?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What does a boxplot show us that a histogram doesn’t?</a:t>
            </a:r>
            <a:endParaRPr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04153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2c1559a7e7e_0_5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2" name="Google Shape;252;g2c1559a7e7e_0_5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Most of the time a bar chart or several bar charts will convey information better than a mosaic or tree map</a:t>
            </a:r>
            <a:endParaRPr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2c1559a7e7e_0_5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2" name="Google Shape;262;g2c1559a7e7e_0_5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What’s wrong with the iris scatter plot?</a:t>
            </a:r>
            <a:endParaRPr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2c1559a7e7e_0_5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2" name="Google Shape;272;g2c1559a7e7e_0_5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Grid lines can go a long way</a:t>
            </a:r>
            <a:endParaRPr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2c1559a7e7e_0_5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3" name="Google Shape;283;g2c1559a7e7e_0_5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2c1559a7e7e_0_5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3" name="Google Shape;293;g2c1559a7e7e_0_5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Multiple line charts broken down by a category</a:t>
            </a:r>
            <a:endParaRPr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c1559a7e7e_0_6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1" name="Google Shape;301;g2c1559a7e7e_0_6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Tx/>
              <a:buChar char="-"/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What’s wrong with this figure?</a:t>
            </a:r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Tx/>
              <a:buChar char="-"/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Not only do the lines not match up but the scales are different which is very misleading</a:t>
            </a:r>
            <a:endParaRPr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2c1559a7e7e_0_6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0" name="Google Shape;310;g2c1559a7e7e_0_6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c1559a7e7e_0_2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3" name="Google Shape;153;g2c1559a7e7e_0_2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solidFill>
                <a:schemeClr val="dk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>
          <a:extLst>
            <a:ext uri="{FF2B5EF4-FFF2-40B4-BE49-F238E27FC236}">
              <a16:creationId xmlns:a16="http://schemas.microsoft.com/office/drawing/2014/main" id="{67766240-994D-8B8B-3A14-9B550BA9B1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2c1559a7e7e_0_608:notes">
            <a:extLst>
              <a:ext uri="{FF2B5EF4-FFF2-40B4-BE49-F238E27FC236}">
                <a16:creationId xmlns:a16="http://schemas.microsoft.com/office/drawing/2014/main" id="{7E7275FF-3CBB-01D5-7943-A60F9D24CEE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0" name="Google Shape;310;g2c1559a7e7e_0_608:notes">
            <a:extLst>
              <a:ext uri="{FF2B5EF4-FFF2-40B4-BE49-F238E27FC236}">
                <a16:creationId xmlns:a16="http://schemas.microsoft.com/office/drawing/2014/main" id="{D584D233-B9C6-349E-6CEF-4464D7CB267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698299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>
          <a:extLst>
            <a:ext uri="{FF2B5EF4-FFF2-40B4-BE49-F238E27FC236}">
              <a16:creationId xmlns:a16="http://schemas.microsoft.com/office/drawing/2014/main" id="{6BF09CC5-5128-6482-50B2-18CFBC0ECC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2c1559a7e7e_0_608:notes">
            <a:extLst>
              <a:ext uri="{FF2B5EF4-FFF2-40B4-BE49-F238E27FC236}">
                <a16:creationId xmlns:a16="http://schemas.microsoft.com/office/drawing/2014/main" id="{70EE96AD-E46B-5CA6-8E6A-3E83CDC3297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0" name="Google Shape;310;g2c1559a7e7e_0_608:notes">
            <a:extLst>
              <a:ext uri="{FF2B5EF4-FFF2-40B4-BE49-F238E27FC236}">
                <a16:creationId xmlns:a16="http://schemas.microsoft.com/office/drawing/2014/main" id="{407C347F-E0B3-6007-D2F4-56FBEAF8E29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045528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2c1559a7e7e_0_6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8" name="Google Shape;318;g2c1559a7e7e_0_6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Helvetica Neue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2c1559a7e7e_0_6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8" name="Google Shape;328;g2c1559a7e7e_0_6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2c1559a7e7e_0_6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6" name="Google Shape;336;g2c1559a7e7e_0_6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2c1559a7e7e_0_6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5" name="Google Shape;345;g2c1559a7e7e_0_6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Don’t use a pie chart in this scenario.  Stick to maximum 3 categories with a pie.</a:t>
            </a:r>
            <a:endParaRPr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2c1559a7e7e_0_6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3" name="Google Shape;353;g2c1559a7e7e_0_6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2c1559a7e7e_0_6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1" name="Google Shape;361;g2c1559a7e7e_0_6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2c1559a7e7e_0_6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9" name="Google Shape;369;g2c1559a7e7e_0_6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2c1559a7e7e_0_7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7" name="Google Shape;377;g2c1559a7e7e_0_7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c1559a7e7e_0_3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4" name="Google Shape;164;g2c1559a7e7e_0_3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Helvetica Neue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2c1559a7e7e_0_7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5" name="Google Shape;385;g2c1559a7e7e_0_7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2c1559a7e7e_0_7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5" name="Google Shape;395;g2c1559a7e7e_0_7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Look at the difference between the squares in the middle rows.  One is good for ordinal and the other is good for categorical.</a:t>
            </a:r>
            <a:endParaRPr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2c1559a7e7e_0_7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3" name="Google Shape;403;g2c1559a7e7e_0_7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2c1559a7e7e_0_7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2" name="Google Shape;412;g2c1559a7e7e_0_7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2c1559a7e7e_0_7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1" name="Google Shape;421;g2c1559a7e7e_0_7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2c1559a7e7e_0_7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0" name="Google Shape;430;g2c1559a7e7e_0_7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2c1559a7e7e_0_7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9" name="Google Shape;439;g2c1559a7e7e_0_7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c1559a7e7e_0_4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4" name="Google Shape;174;g2c1559a7e7e_0_4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Tx/>
              <a:buChar char="-"/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If we look at a table with 100 rows, can we summarize the information in our head?</a:t>
            </a:r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Tx/>
              <a:buChar char="-"/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If we look at one feature with 100 values, can we summarize that in our head?</a:t>
            </a:r>
            <a:endParaRPr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c1559a7e7e_0_4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2" name="Google Shape;182;g2c1559a7e7e_0_4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What kind of plot would compliment a box and whisker plot?</a:t>
            </a:r>
            <a:endParaRPr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c1559a7e7e_0_4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1" name="Google Shape;191;g2c1559a7e7e_0_4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c1559a7e7e_0_4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9" name="Google Shape;199;g2c1559a7e7e_0_4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Keep plots as simple as possible while still showing the necessary amount of information</a:t>
            </a:r>
            <a:endParaRPr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c1559a7e7e_0_4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0" name="Google Shape;210;g2c1559a7e7e_0_4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c1559a7e7e_0_5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8" name="Google Shape;218;g2c1559a7e7e_0_5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Helvetica Neue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9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 dirty="0"/>
          </a:p>
        </p:txBody>
      </p:sp>
      <p:sp>
        <p:nvSpPr>
          <p:cNvPr id="11" name="Google Shape;11;p39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 dirty="0"/>
          </a:p>
        </p:txBody>
      </p:sp>
      <p:sp>
        <p:nvSpPr>
          <p:cNvPr id="12" name="Google Shape;12;p3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48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rPr dirty="0"/>
              <a:t>xx%</a:t>
            </a:r>
          </a:p>
        </p:txBody>
      </p:sp>
      <p:sp>
        <p:nvSpPr>
          <p:cNvPr id="46" name="Google Shape;46;p48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914400" lvl="1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 dirty="0"/>
          </a:p>
        </p:txBody>
      </p:sp>
      <p:sp>
        <p:nvSpPr>
          <p:cNvPr id="47" name="Google Shape;47;p4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4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c1559a7e7e_0_30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 dirty="0"/>
          </a:p>
        </p:txBody>
      </p:sp>
      <p:sp>
        <p:nvSpPr>
          <p:cNvPr id="101" name="Google Shape;101;g2c1559a7e7e_0_30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 dirty="0"/>
          </a:p>
        </p:txBody>
      </p:sp>
      <p:sp>
        <p:nvSpPr>
          <p:cNvPr id="102" name="Google Shape;102;g2c1559a7e7e_0_30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c1559a7e7e_0_30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  <p:sp>
        <p:nvSpPr>
          <p:cNvPr id="105" name="Google Shape;105;g2c1559a7e7e_0_30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 dirty="0"/>
          </a:p>
        </p:txBody>
      </p:sp>
      <p:sp>
        <p:nvSpPr>
          <p:cNvPr id="106" name="Google Shape;106;g2c1559a7e7e_0_30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c1559a7e7e_0_312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 dirty="0"/>
          </a:p>
        </p:txBody>
      </p:sp>
      <p:sp>
        <p:nvSpPr>
          <p:cNvPr id="109" name="Google Shape;109;g2c1559a7e7e_0_3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c1559a7e7e_0_3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  <p:sp>
        <p:nvSpPr>
          <p:cNvPr id="112" name="Google Shape;112;g2c1559a7e7e_0_3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 dirty="0"/>
          </a:p>
        </p:txBody>
      </p:sp>
      <p:sp>
        <p:nvSpPr>
          <p:cNvPr id="113" name="Google Shape;113;g2c1559a7e7e_0_31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 dirty="0"/>
          </a:p>
        </p:txBody>
      </p:sp>
      <p:sp>
        <p:nvSpPr>
          <p:cNvPr id="114" name="Google Shape;114;g2c1559a7e7e_0_3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c1559a7e7e_0_3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  <p:sp>
        <p:nvSpPr>
          <p:cNvPr id="117" name="Google Shape;117;g2c1559a7e7e_0_3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c1559a7e7e_0_323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 dirty="0"/>
          </a:p>
        </p:txBody>
      </p:sp>
      <p:sp>
        <p:nvSpPr>
          <p:cNvPr id="120" name="Google Shape;120;g2c1559a7e7e_0_323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 dirty="0"/>
          </a:p>
        </p:txBody>
      </p:sp>
      <p:sp>
        <p:nvSpPr>
          <p:cNvPr id="121" name="Google Shape;121;g2c1559a7e7e_0_3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c1559a7e7e_0_327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 dirty="0"/>
          </a:p>
        </p:txBody>
      </p:sp>
      <p:sp>
        <p:nvSpPr>
          <p:cNvPr id="124" name="Google Shape;124;g2c1559a7e7e_0_3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c1559a7e7e_0_33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Arial"/>
            </a:endParaRPr>
          </a:p>
        </p:txBody>
      </p:sp>
      <p:sp>
        <p:nvSpPr>
          <p:cNvPr id="127" name="Google Shape;127;g2c1559a7e7e_0_330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 dirty="0"/>
          </a:p>
        </p:txBody>
      </p:sp>
      <p:sp>
        <p:nvSpPr>
          <p:cNvPr id="128" name="Google Shape;128;g2c1559a7e7e_0_330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 dirty="0"/>
          </a:p>
        </p:txBody>
      </p:sp>
      <p:sp>
        <p:nvSpPr>
          <p:cNvPr id="129" name="Google Shape;129;g2c1559a7e7e_0_330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 dirty="0"/>
          </a:p>
        </p:txBody>
      </p:sp>
      <p:sp>
        <p:nvSpPr>
          <p:cNvPr id="130" name="Google Shape;130;g2c1559a7e7e_0_3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  <p:sp>
        <p:nvSpPr>
          <p:cNvPr id="15" name="Google Shape;15;p4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914400" lvl="1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 dirty="0"/>
          </a:p>
        </p:txBody>
      </p:sp>
      <p:sp>
        <p:nvSpPr>
          <p:cNvPr id="16" name="Google Shape;16;p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c1559a7e7e_0_336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dirty="0"/>
          </a:p>
        </p:txBody>
      </p:sp>
      <p:sp>
        <p:nvSpPr>
          <p:cNvPr id="133" name="Google Shape;133;g2c1559a7e7e_0_33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c1559a7e7e_0_339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rPr dirty="0"/>
              <a:t>xx%</a:t>
            </a:r>
          </a:p>
        </p:txBody>
      </p:sp>
      <p:sp>
        <p:nvSpPr>
          <p:cNvPr id="136" name="Google Shape;136;g2c1559a7e7e_0_339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91440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 dirty="0"/>
          </a:p>
        </p:txBody>
      </p:sp>
      <p:sp>
        <p:nvSpPr>
          <p:cNvPr id="137" name="Google Shape;137;g2c1559a7e7e_0_33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c1559a7e7e_0_3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1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 dirty="0"/>
          </a:p>
        </p:txBody>
      </p:sp>
      <p:sp>
        <p:nvSpPr>
          <p:cNvPr id="19" name="Google Shape;19;p4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  <p:sp>
        <p:nvSpPr>
          <p:cNvPr id="22" name="Google Shape;22;p4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 dirty="0"/>
          </a:p>
        </p:txBody>
      </p:sp>
      <p:sp>
        <p:nvSpPr>
          <p:cNvPr id="23" name="Google Shape;23;p42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 dirty="0"/>
          </a:p>
        </p:txBody>
      </p:sp>
      <p:sp>
        <p:nvSpPr>
          <p:cNvPr id="24" name="Google Shape;24;p4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  <p:sp>
        <p:nvSpPr>
          <p:cNvPr id="27" name="Google Shape;27;p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4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 dirty="0"/>
          </a:p>
        </p:txBody>
      </p:sp>
      <p:sp>
        <p:nvSpPr>
          <p:cNvPr id="30" name="Google Shape;30;p44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 dirty="0"/>
          </a:p>
        </p:txBody>
      </p:sp>
      <p:sp>
        <p:nvSpPr>
          <p:cNvPr id="31" name="Google Shape;31;p4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45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 dirty="0"/>
          </a:p>
        </p:txBody>
      </p:sp>
      <p:sp>
        <p:nvSpPr>
          <p:cNvPr id="34" name="Google Shape;34;p4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4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Arial"/>
            </a:endParaRPr>
          </a:p>
        </p:txBody>
      </p:sp>
      <p:sp>
        <p:nvSpPr>
          <p:cNvPr id="37" name="Google Shape;37;p46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 dirty="0"/>
          </a:p>
        </p:txBody>
      </p:sp>
      <p:sp>
        <p:nvSpPr>
          <p:cNvPr id="38" name="Google Shape;38;p46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 dirty="0"/>
          </a:p>
        </p:txBody>
      </p:sp>
      <p:sp>
        <p:nvSpPr>
          <p:cNvPr id="39" name="Google Shape;39;p46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 dirty="0"/>
          </a:p>
        </p:txBody>
      </p:sp>
      <p:sp>
        <p:nvSpPr>
          <p:cNvPr id="40" name="Google Shape;40;p4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47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dirty="0"/>
          </a:p>
        </p:txBody>
      </p:sp>
      <p:sp>
        <p:nvSpPr>
          <p:cNvPr id="43" name="Google Shape;43;p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7" name="Google Shape;7;p3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8" name="Google Shape;8;p3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c1559a7e7e_0_30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97" name="Google Shape;97;g2c1559a7e7e_0_30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98" name="Google Shape;98;g2c1559a7e7e_0_30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3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.png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clauswilke.com/dataviz/directory-of-visualizations.html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.png"/><Relationship Id="rId5" Type="http://schemas.openxmlformats.org/officeDocument/2006/relationships/hyperlink" Target="https://www.data-to-viz.com/" TargetMode="External"/><Relationship Id="rId4" Type="http://schemas.openxmlformats.org/officeDocument/2006/relationships/hyperlink" Target="https://clauswilke.com/dataviz/index.html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B37"/>
        </a:solidFill>
        <a:effectLst/>
      </p:bgPr>
    </p:bg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g2c1559a7e7e_0_17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9701" y="2379375"/>
            <a:ext cx="1661225" cy="166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g2c1559a7e7e_0_17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38400" y="4184350"/>
            <a:ext cx="1827851" cy="39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g2c1559a7e7e_0_17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99351" y="320763"/>
            <a:ext cx="1661225" cy="166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g2c1559a7e7e_0_17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579662" y="2337425"/>
            <a:ext cx="1984675" cy="1984675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g2c1559a7e7e_0_179"/>
          <p:cNvSpPr/>
          <p:nvPr/>
        </p:nvSpPr>
        <p:spPr>
          <a:xfrm>
            <a:off x="5622226" y="0"/>
            <a:ext cx="7715299" cy="5143500"/>
          </a:xfrm>
          <a:prstGeom prst="flowChartInputOutpu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Arial"/>
            </a:endParaRPr>
          </a:p>
        </p:txBody>
      </p:sp>
      <p:sp>
        <p:nvSpPr>
          <p:cNvPr id="149" name="Google Shape;149;g2c1559a7e7e_0_179"/>
          <p:cNvSpPr txBox="1"/>
          <p:nvPr/>
        </p:nvSpPr>
        <p:spPr>
          <a:xfrm>
            <a:off x="6460575" y="4146575"/>
            <a:ext cx="2683500" cy="4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0" i="0" u="none" strike="noStrike" cap="none" dirty="0">
                <a:solidFill>
                  <a:srgbClr val="16A4DD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Helvetica Neue"/>
              </a:rPr>
              <a:t>Steve Mitchell</a:t>
            </a:r>
            <a:endParaRPr sz="2400" b="0" i="0" u="none" strike="noStrike" cap="none" dirty="0">
              <a:solidFill>
                <a:srgbClr val="16A4DD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Helvetica Neue"/>
            </a:endParaRPr>
          </a:p>
        </p:txBody>
      </p:sp>
      <p:sp>
        <p:nvSpPr>
          <p:cNvPr id="150" name="Google Shape;150;g2c1559a7e7e_0_179"/>
          <p:cNvSpPr txBox="1">
            <a:spLocks noGrp="1"/>
          </p:cNvSpPr>
          <p:nvPr>
            <p:ph type="ctrTitle"/>
          </p:nvPr>
        </p:nvSpPr>
        <p:spPr>
          <a:xfrm>
            <a:off x="469150" y="506150"/>
            <a:ext cx="3996900" cy="8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ct val="27500"/>
              <a:buNone/>
            </a:pPr>
            <a:r>
              <a:rPr lang="en" sz="4000" b="1" dirty="0">
                <a:solidFill>
                  <a:schemeClr val="l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Proxima Nova"/>
              </a:rPr>
              <a:t>Visualization</a:t>
            </a:r>
            <a:br>
              <a:rPr lang="en" sz="4000" b="1" dirty="0">
                <a:solidFill>
                  <a:schemeClr val="l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Proxima Nova"/>
              </a:rPr>
            </a:br>
            <a:r>
              <a:rPr lang="en" sz="4000" b="1" dirty="0">
                <a:solidFill>
                  <a:schemeClr val="l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Proxima Nova"/>
              </a:rPr>
              <a:t>Basics</a:t>
            </a:r>
            <a:endParaRPr sz="4000" b="1" dirty="0">
              <a:solidFill>
                <a:schemeClr val="lt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Proxima Nov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c1559a7e7e_0_512"/>
          <p:cNvSpPr txBox="1"/>
          <p:nvPr/>
        </p:nvSpPr>
        <p:spPr>
          <a:xfrm>
            <a:off x="415125" y="246825"/>
            <a:ext cx="8606100" cy="92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000" b="1" dirty="0">
                <a:solidFill>
                  <a:srgbClr val="4040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Proxima Nova"/>
              </a:rPr>
              <a:t>Visualizing Amounts</a:t>
            </a:r>
            <a:endParaRPr sz="4000" b="1" dirty="0">
              <a:solidFill>
                <a:srgbClr val="40404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Proxima Nova"/>
            </a:endParaRPr>
          </a:p>
        </p:txBody>
      </p:sp>
      <p:sp>
        <p:nvSpPr>
          <p:cNvPr id="231" name="Google Shape;231;g2c1559a7e7e_0_51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pic>
        <p:nvPicPr>
          <p:cNvPr id="232" name="Google Shape;232;g2c1559a7e7e_0_5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59337" y="3116400"/>
            <a:ext cx="1984675" cy="1984675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g2c1559a7e7e_0_512"/>
          <p:cNvSpPr txBox="1"/>
          <p:nvPr/>
        </p:nvSpPr>
        <p:spPr>
          <a:xfrm>
            <a:off x="415125" y="1169275"/>
            <a:ext cx="6744300" cy="26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404040"/>
              </a:buClr>
              <a:buSzPts val="2000"/>
              <a:buFont typeface="Helvetica Neue"/>
              <a:buChar char="●"/>
            </a:pPr>
            <a:r>
              <a:rPr lang="en" sz="2000" dirty="0">
                <a:solidFill>
                  <a:srgbClr val="4040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Helvetica Neue"/>
              </a:rPr>
              <a:t>Bar plots</a:t>
            </a:r>
            <a:endParaRPr sz="2000" dirty="0">
              <a:solidFill>
                <a:srgbClr val="40404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Helvetica Neue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404040"/>
              </a:buClr>
              <a:buSzPts val="2000"/>
              <a:buFont typeface="Helvetica Neue"/>
              <a:buChar char="●"/>
            </a:pPr>
            <a:r>
              <a:rPr lang="en" sz="2000" dirty="0">
                <a:solidFill>
                  <a:srgbClr val="4040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Helvetica Neue"/>
              </a:rPr>
              <a:t>Grouped bars</a:t>
            </a:r>
            <a:endParaRPr sz="2000" dirty="0">
              <a:solidFill>
                <a:srgbClr val="40404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Helvetica Neue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404040"/>
              </a:buClr>
              <a:buSzPts val="2000"/>
              <a:buFont typeface="Helvetica Neue"/>
              <a:buChar char="●"/>
            </a:pPr>
            <a:r>
              <a:rPr lang="en" sz="2000" dirty="0">
                <a:solidFill>
                  <a:srgbClr val="4040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Helvetica Neue"/>
              </a:rPr>
              <a:t>Stacked bars</a:t>
            </a:r>
            <a:endParaRPr sz="2000" dirty="0">
              <a:solidFill>
                <a:srgbClr val="40404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Helvetica Neue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404040"/>
              </a:buClr>
              <a:buSzPts val="2000"/>
              <a:buFont typeface="Helvetica Neue"/>
              <a:buChar char="●"/>
            </a:pPr>
            <a:r>
              <a:rPr lang="en" sz="2000" dirty="0">
                <a:solidFill>
                  <a:srgbClr val="4040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Helvetica Neue"/>
              </a:rPr>
              <a:t>Dot plots</a:t>
            </a:r>
            <a:endParaRPr sz="2000" dirty="0">
              <a:solidFill>
                <a:srgbClr val="40404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Helvetica Neue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404040"/>
              </a:buClr>
              <a:buSzPts val="2000"/>
              <a:buFont typeface="Helvetica Neue"/>
              <a:buChar char="●"/>
            </a:pPr>
            <a:r>
              <a:rPr lang="en" sz="2000" dirty="0">
                <a:solidFill>
                  <a:srgbClr val="4040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Helvetica Neue"/>
              </a:rPr>
              <a:t>Heatmaps</a:t>
            </a:r>
            <a:endParaRPr sz="2000" dirty="0">
              <a:solidFill>
                <a:srgbClr val="40404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Helvetica Neue"/>
            </a:endParaRPr>
          </a:p>
        </p:txBody>
      </p:sp>
      <p:pic>
        <p:nvPicPr>
          <p:cNvPr id="234" name="Google Shape;234;g2c1559a7e7e_0_5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01825" y="1168125"/>
            <a:ext cx="3657600" cy="26894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g2c1559a7e7e_0_51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501825" y="1169337"/>
            <a:ext cx="3657600" cy="232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g2c1559a7e7e_0_51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501725" y="1168113"/>
            <a:ext cx="3657600" cy="20982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g2c1559a7e7e_0_51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501725" y="1474126"/>
            <a:ext cx="3657600" cy="17592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g2c1559a7e7e_0_512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501729" y="1169325"/>
            <a:ext cx="3657601" cy="22284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2c1559a7e7e_0_530"/>
          <p:cNvSpPr txBox="1"/>
          <p:nvPr/>
        </p:nvSpPr>
        <p:spPr>
          <a:xfrm>
            <a:off x="415125" y="246825"/>
            <a:ext cx="8606100" cy="92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000" b="1" dirty="0">
                <a:solidFill>
                  <a:srgbClr val="4040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Proxima Nova"/>
              </a:rPr>
              <a:t>Visualizing Distributions</a:t>
            </a:r>
            <a:endParaRPr sz="4000" b="1" dirty="0">
              <a:solidFill>
                <a:srgbClr val="40404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Proxima Nova"/>
            </a:endParaRPr>
          </a:p>
        </p:txBody>
      </p:sp>
      <p:sp>
        <p:nvSpPr>
          <p:cNvPr id="244" name="Google Shape;244;g2c1559a7e7e_0_53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pic>
        <p:nvPicPr>
          <p:cNvPr id="245" name="Google Shape;245;g2c1559a7e7e_0_5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59337" y="3116400"/>
            <a:ext cx="1984675" cy="1984675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g2c1559a7e7e_0_530"/>
          <p:cNvSpPr txBox="1"/>
          <p:nvPr/>
        </p:nvSpPr>
        <p:spPr>
          <a:xfrm>
            <a:off x="415125" y="1169275"/>
            <a:ext cx="6744300" cy="26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404040"/>
              </a:buClr>
              <a:buSzPts val="2000"/>
              <a:buFont typeface="Helvetica Neue"/>
              <a:buChar char="●"/>
            </a:pPr>
            <a:r>
              <a:rPr lang="en" sz="2000" dirty="0">
                <a:solidFill>
                  <a:srgbClr val="4040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Helvetica Neue"/>
              </a:rPr>
              <a:t>Histograms</a:t>
            </a:r>
            <a:endParaRPr sz="2000" dirty="0">
              <a:solidFill>
                <a:srgbClr val="40404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Helvetica Neue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404040"/>
              </a:buClr>
              <a:buSzPts val="2000"/>
              <a:buFont typeface="Helvetica Neue"/>
              <a:buChar char="●"/>
            </a:pPr>
            <a:r>
              <a:rPr lang="en" sz="2000" dirty="0">
                <a:solidFill>
                  <a:srgbClr val="4040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Helvetica Neue"/>
              </a:rPr>
              <a:t>Density plots</a:t>
            </a:r>
            <a:endParaRPr sz="2000" dirty="0">
              <a:solidFill>
                <a:srgbClr val="40404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Helvetica Neue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404040"/>
              </a:buClr>
              <a:buSzPts val="2000"/>
              <a:buFont typeface="Helvetica Neue"/>
              <a:buChar char="●"/>
            </a:pPr>
            <a:r>
              <a:rPr lang="en" sz="2000" dirty="0">
                <a:solidFill>
                  <a:srgbClr val="4040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Helvetica Neue"/>
              </a:rPr>
              <a:t>Box plots</a:t>
            </a:r>
            <a:endParaRPr sz="2000" dirty="0">
              <a:solidFill>
                <a:srgbClr val="40404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Helvetica Neue"/>
            </a:endParaRPr>
          </a:p>
        </p:txBody>
      </p:sp>
      <p:pic>
        <p:nvPicPr>
          <p:cNvPr id="247" name="Google Shape;247;g2c1559a7e7e_0_53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01717" y="1169336"/>
            <a:ext cx="3657600" cy="2462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g2c1559a7e7e_0_53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501825" y="1169324"/>
            <a:ext cx="3657600" cy="22574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g2c1559a7e7e_0_53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665374" y="1169274"/>
            <a:ext cx="3493949" cy="3493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>
          <a:extLst>
            <a:ext uri="{FF2B5EF4-FFF2-40B4-BE49-F238E27FC236}">
              <a16:creationId xmlns:a16="http://schemas.microsoft.com/office/drawing/2014/main" id="{D20649C9-0CFC-ABBB-6CC2-9C5A1D7733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2c1559a7e7e_0_530">
            <a:extLst>
              <a:ext uri="{FF2B5EF4-FFF2-40B4-BE49-F238E27FC236}">
                <a16:creationId xmlns:a16="http://schemas.microsoft.com/office/drawing/2014/main" id="{E839C8F1-3550-1692-5223-F73E36958450}"/>
              </a:ext>
            </a:extLst>
          </p:cNvPr>
          <p:cNvSpPr txBox="1"/>
          <p:nvPr/>
        </p:nvSpPr>
        <p:spPr>
          <a:xfrm>
            <a:off x="6172200" y="1352844"/>
            <a:ext cx="3022225" cy="1121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200" b="1" dirty="0">
                <a:solidFill>
                  <a:srgbClr val="4040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Proxima Nova"/>
              </a:rPr>
              <a:t>Visualizing Distributions</a:t>
            </a:r>
            <a:endParaRPr sz="3200" b="1" dirty="0">
              <a:solidFill>
                <a:srgbClr val="40404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Proxima Nova"/>
            </a:endParaRPr>
          </a:p>
        </p:txBody>
      </p:sp>
      <p:sp>
        <p:nvSpPr>
          <p:cNvPr id="244" name="Google Shape;244;g2c1559a7e7e_0_530">
            <a:extLst>
              <a:ext uri="{FF2B5EF4-FFF2-40B4-BE49-F238E27FC236}">
                <a16:creationId xmlns:a16="http://schemas.microsoft.com/office/drawing/2014/main" id="{94CB0CEC-3EFF-196A-158B-AF04CB6C575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pic>
        <p:nvPicPr>
          <p:cNvPr id="245" name="Google Shape;245;g2c1559a7e7e_0_530">
            <a:extLst>
              <a:ext uri="{FF2B5EF4-FFF2-40B4-BE49-F238E27FC236}">
                <a16:creationId xmlns:a16="http://schemas.microsoft.com/office/drawing/2014/main" id="{CF824775-4E27-6D54-EA16-E184E7B4ED6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59337" y="3116400"/>
            <a:ext cx="1984675" cy="198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A group of blue bars with black text&#10;&#10;Description automatically generated">
            <a:extLst>
              <a:ext uri="{FF2B5EF4-FFF2-40B4-BE49-F238E27FC236}">
                <a16:creationId xmlns:a16="http://schemas.microsoft.com/office/drawing/2014/main" id="{CA9CB457-28E6-D5A9-3A69-0542D73C46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875" y="295835"/>
            <a:ext cx="5360387" cy="4504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3194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2c1559a7e7e_0_545"/>
          <p:cNvSpPr txBox="1"/>
          <p:nvPr/>
        </p:nvSpPr>
        <p:spPr>
          <a:xfrm>
            <a:off x="415125" y="246825"/>
            <a:ext cx="8606100" cy="92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000" b="1" dirty="0">
                <a:solidFill>
                  <a:srgbClr val="4040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Proxima Nova"/>
              </a:rPr>
              <a:t>Visualizing Proportions</a:t>
            </a:r>
            <a:endParaRPr sz="4000" b="1" dirty="0">
              <a:solidFill>
                <a:srgbClr val="40404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Proxima Nova"/>
            </a:endParaRPr>
          </a:p>
        </p:txBody>
      </p:sp>
      <p:sp>
        <p:nvSpPr>
          <p:cNvPr id="255" name="Google Shape;255;g2c1559a7e7e_0_54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pic>
        <p:nvPicPr>
          <p:cNvPr id="256" name="Google Shape;256;g2c1559a7e7e_0_5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59337" y="3116400"/>
            <a:ext cx="1984675" cy="1984675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g2c1559a7e7e_0_545"/>
          <p:cNvSpPr txBox="1"/>
          <p:nvPr/>
        </p:nvSpPr>
        <p:spPr>
          <a:xfrm>
            <a:off x="415125" y="1169275"/>
            <a:ext cx="6744300" cy="26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404040"/>
              </a:buClr>
              <a:buSzPts val="2000"/>
              <a:buFont typeface="Helvetica Neue"/>
              <a:buChar char="●"/>
            </a:pPr>
            <a:r>
              <a:rPr lang="en" sz="2000" dirty="0">
                <a:solidFill>
                  <a:srgbClr val="4040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Helvetica Neue"/>
              </a:rPr>
              <a:t>Bar plots</a:t>
            </a:r>
            <a:endParaRPr sz="2000" dirty="0">
              <a:solidFill>
                <a:srgbClr val="40404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Helvetica Neue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404040"/>
              </a:buClr>
              <a:buSzPts val="2000"/>
              <a:buFont typeface="Helvetica Neue"/>
              <a:buChar char="●"/>
            </a:pPr>
            <a:r>
              <a:rPr lang="en" sz="2000" dirty="0">
                <a:solidFill>
                  <a:srgbClr val="4040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Helvetica Neue"/>
              </a:rPr>
              <a:t>Mosaic plots</a:t>
            </a:r>
            <a:endParaRPr sz="2000" dirty="0">
              <a:solidFill>
                <a:srgbClr val="40404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Helvetica Neue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404040"/>
              </a:buClr>
              <a:buSzPts val="2000"/>
              <a:buFont typeface="Helvetica Neue"/>
              <a:buChar char="●"/>
            </a:pPr>
            <a:r>
              <a:rPr lang="en" sz="2000" dirty="0">
                <a:solidFill>
                  <a:srgbClr val="4040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Helvetica Neue"/>
              </a:rPr>
              <a:t>Tree maps</a:t>
            </a:r>
            <a:endParaRPr sz="2000" dirty="0">
              <a:solidFill>
                <a:srgbClr val="40404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Helvetica Neue"/>
            </a:endParaRPr>
          </a:p>
        </p:txBody>
      </p:sp>
      <p:pic>
        <p:nvPicPr>
          <p:cNvPr id="258" name="Google Shape;258;g2c1559a7e7e_0_54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963500" y="1169275"/>
            <a:ext cx="4195924" cy="2524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A chart of different colors&#10;&#10;Description automatically generated">
            <a:extLst>
              <a:ext uri="{FF2B5EF4-FFF2-40B4-BE49-F238E27FC236}">
                <a16:creationId xmlns:a16="http://schemas.microsoft.com/office/drawing/2014/main" id="{02909096-176A-EAC6-9DA7-FD2761AC9C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63499" y="1169276"/>
            <a:ext cx="4230676" cy="29179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2c1559a7e7e_0_558"/>
          <p:cNvSpPr txBox="1"/>
          <p:nvPr/>
        </p:nvSpPr>
        <p:spPr>
          <a:xfrm>
            <a:off x="415125" y="246825"/>
            <a:ext cx="8606100" cy="92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000" b="1" dirty="0">
                <a:solidFill>
                  <a:srgbClr val="4040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Proxima Nova"/>
              </a:rPr>
              <a:t>Visualizing Relationships</a:t>
            </a:r>
            <a:endParaRPr sz="4000" b="1" dirty="0">
              <a:solidFill>
                <a:srgbClr val="40404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Proxima Nova"/>
            </a:endParaRPr>
          </a:p>
        </p:txBody>
      </p:sp>
      <p:sp>
        <p:nvSpPr>
          <p:cNvPr id="265" name="Google Shape;265;g2c1559a7e7e_0_55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pic>
        <p:nvPicPr>
          <p:cNvPr id="266" name="Google Shape;266;g2c1559a7e7e_0_5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59337" y="3116400"/>
            <a:ext cx="1984675" cy="1984675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g2c1559a7e7e_0_558"/>
          <p:cNvSpPr txBox="1"/>
          <p:nvPr/>
        </p:nvSpPr>
        <p:spPr>
          <a:xfrm>
            <a:off x="415125" y="1169275"/>
            <a:ext cx="6744300" cy="26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404040"/>
              </a:buClr>
              <a:buSzPts val="2000"/>
              <a:buFont typeface="Helvetica Neue"/>
              <a:buChar char="●"/>
            </a:pPr>
            <a:r>
              <a:rPr lang="en" sz="2000" dirty="0">
                <a:solidFill>
                  <a:srgbClr val="4040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Helvetica Neue"/>
              </a:rPr>
              <a:t>Scatter plots</a:t>
            </a:r>
            <a:endParaRPr sz="2000" dirty="0">
              <a:solidFill>
                <a:srgbClr val="40404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Helvetica Neue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404040"/>
              </a:buClr>
              <a:buSzPts val="2000"/>
              <a:buFont typeface="Helvetica Neue"/>
              <a:buChar char="●"/>
            </a:pPr>
            <a:r>
              <a:rPr lang="en" sz="2000" dirty="0">
                <a:solidFill>
                  <a:srgbClr val="4040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Helvetica Neue"/>
              </a:rPr>
              <a:t>Bubble plots</a:t>
            </a:r>
            <a:endParaRPr sz="2000" dirty="0">
              <a:solidFill>
                <a:srgbClr val="40404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Helvetica Neue"/>
            </a:endParaRPr>
          </a:p>
        </p:txBody>
      </p:sp>
      <p:pic>
        <p:nvPicPr>
          <p:cNvPr id="268" name="Google Shape;268;g2c1559a7e7e_0_55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02628" y="1169325"/>
            <a:ext cx="3756801" cy="375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A graph of different sizes of birds&#10;&#10;Description automatically generated">
            <a:extLst>
              <a:ext uri="{FF2B5EF4-FFF2-40B4-BE49-F238E27FC236}">
                <a16:creationId xmlns:a16="http://schemas.microsoft.com/office/drawing/2014/main" id="{9BDB7FEA-5961-72CA-DD04-6FC0E7E42F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83108" y="1595535"/>
            <a:ext cx="4218325" cy="1703659"/>
          </a:xfrm>
          <a:prstGeom prst="rect">
            <a:avLst/>
          </a:prstGeom>
        </p:spPr>
      </p:pic>
      <p:pic>
        <p:nvPicPr>
          <p:cNvPr id="5" name="Picture 4" descr="A diagram of different colors of circles&#10;&#10;Description automatically generated">
            <a:extLst>
              <a:ext uri="{FF2B5EF4-FFF2-40B4-BE49-F238E27FC236}">
                <a16:creationId xmlns:a16="http://schemas.microsoft.com/office/drawing/2014/main" id="{F7D5AD15-85E3-A075-277B-B15DFECBF8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97324" y="1214525"/>
            <a:ext cx="4330625" cy="333058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2c1559a7e7e_0_593"/>
          <p:cNvSpPr txBox="1"/>
          <p:nvPr/>
        </p:nvSpPr>
        <p:spPr>
          <a:xfrm>
            <a:off x="415125" y="246825"/>
            <a:ext cx="8606100" cy="92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000" b="1" dirty="0">
                <a:solidFill>
                  <a:srgbClr val="4040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Proxima Nova"/>
              </a:rPr>
              <a:t>Visualizing Trends</a:t>
            </a:r>
            <a:endParaRPr sz="4000" b="1" dirty="0">
              <a:solidFill>
                <a:srgbClr val="40404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Proxima Nova"/>
            </a:endParaRPr>
          </a:p>
        </p:txBody>
      </p:sp>
      <p:sp>
        <p:nvSpPr>
          <p:cNvPr id="275" name="Google Shape;275;g2c1559a7e7e_0_59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pic>
        <p:nvPicPr>
          <p:cNvPr id="276" name="Google Shape;276;g2c1559a7e7e_0_5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59337" y="3116400"/>
            <a:ext cx="1984675" cy="1984675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g2c1559a7e7e_0_593"/>
          <p:cNvSpPr txBox="1"/>
          <p:nvPr/>
        </p:nvSpPr>
        <p:spPr>
          <a:xfrm>
            <a:off x="415125" y="1169275"/>
            <a:ext cx="6744300" cy="26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404040"/>
              </a:buClr>
              <a:buSzPts val="2000"/>
              <a:buFont typeface="Helvetica Neue"/>
              <a:buChar char="●"/>
            </a:pPr>
            <a:r>
              <a:rPr lang="en" sz="2000" dirty="0">
                <a:solidFill>
                  <a:srgbClr val="4040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Helvetica Neue"/>
              </a:rPr>
              <a:t>Line plots</a:t>
            </a:r>
            <a:endParaRPr sz="2000" dirty="0">
              <a:solidFill>
                <a:srgbClr val="40404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Helvetica Neue"/>
            </a:endParaRPr>
          </a:p>
        </p:txBody>
      </p:sp>
      <p:pic>
        <p:nvPicPr>
          <p:cNvPr id="278" name="Google Shape;278;g2c1559a7e7e_0_5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96728" y="2022210"/>
            <a:ext cx="3914525" cy="2415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g2c1559a7e7e_0_59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96728" y="2025125"/>
            <a:ext cx="3914525" cy="241598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g2c1559a7e7e_0_59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92011" y="2025125"/>
            <a:ext cx="3919242" cy="24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A graph with red and blue lines&#10;&#10;Description automatically generated">
            <a:extLst>
              <a:ext uri="{FF2B5EF4-FFF2-40B4-BE49-F238E27FC236}">
                <a16:creationId xmlns:a16="http://schemas.microsoft.com/office/drawing/2014/main" id="{AA78B494-7C0F-A5FC-9307-C932B00191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92011" y="1986462"/>
            <a:ext cx="4299220" cy="2477962"/>
          </a:xfrm>
          <a:prstGeom prst="rect">
            <a:avLst/>
          </a:prstGeom>
        </p:spPr>
      </p:pic>
      <p:pic>
        <p:nvPicPr>
          <p:cNvPr id="5" name="Picture 4" descr="A graph with red and blue lines&#10;&#10;Description automatically generated">
            <a:extLst>
              <a:ext uri="{FF2B5EF4-FFF2-40B4-BE49-F238E27FC236}">
                <a16:creationId xmlns:a16="http://schemas.microsoft.com/office/drawing/2014/main" id="{CE3DD46B-757B-3008-31E9-3C97B4A6C7A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92010" y="1986462"/>
            <a:ext cx="4321053" cy="235693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2c1559a7e7e_0_569"/>
          <p:cNvSpPr txBox="1"/>
          <p:nvPr/>
        </p:nvSpPr>
        <p:spPr>
          <a:xfrm>
            <a:off x="415125" y="246825"/>
            <a:ext cx="8606100" cy="92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000" b="1" dirty="0">
                <a:solidFill>
                  <a:srgbClr val="4040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Proxima Nova"/>
              </a:rPr>
              <a:t>Visualizing Geospatial Data</a:t>
            </a:r>
            <a:endParaRPr sz="4000" b="1" dirty="0">
              <a:solidFill>
                <a:srgbClr val="40404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Proxima Nova"/>
            </a:endParaRPr>
          </a:p>
        </p:txBody>
      </p:sp>
      <p:sp>
        <p:nvSpPr>
          <p:cNvPr id="286" name="Google Shape;286;g2c1559a7e7e_0_56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pic>
        <p:nvPicPr>
          <p:cNvPr id="287" name="Google Shape;287;g2c1559a7e7e_0_5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59337" y="3116400"/>
            <a:ext cx="1984675" cy="1984675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g2c1559a7e7e_0_569"/>
          <p:cNvSpPr txBox="1"/>
          <p:nvPr/>
        </p:nvSpPr>
        <p:spPr>
          <a:xfrm>
            <a:off x="415125" y="1169275"/>
            <a:ext cx="6744300" cy="26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404040"/>
              </a:buClr>
              <a:buSzPts val="2000"/>
              <a:buFont typeface="Helvetica Neue"/>
              <a:buChar char="●"/>
            </a:pPr>
            <a:r>
              <a:rPr lang="en" sz="2000" dirty="0">
                <a:solidFill>
                  <a:srgbClr val="4040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Helvetica Neue"/>
              </a:rPr>
              <a:t>Choropleth</a:t>
            </a:r>
            <a:endParaRPr sz="2000" dirty="0">
              <a:solidFill>
                <a:srgbClr val="40404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Helvetica Neue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404040"/>
              </a:buClr>
              <a:buSzPts val="2000"/>
              <a:buFont typeface="Helvetica Neue"/>
              <a:buChar char="●"/>
            </a:pPr>
            <a:r>
              <a:rPr lang="en" sz="2000" dirty="0">
                <a:solidFill>
                  <a:srgbClr val="4040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Helvetica Neue"/>
              </a:rPr>
              <a:t>Cartograms</a:t>
            </a:r>
          </a:p>
        </p:txBody>
      </p:sp>
      <p:pic>
        <p:nvPicPr>
          <p:cNvPr id="289" name="Google Shape;289;g2c1559a7e7e_0_56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50278" y="1169324"/>
            <a:ext cx="4409048" cy="268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g2c1559a7e7e_0_56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406375" y="1169325"/>
            <a:ext cx="3753050" cy="328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A map of united states&#10;&#10;Description automatically generated">
            <a:extLst>
              <a:ext uri="{FF2B5EF4-FFF2-40B4-BE49-F238E27FC236}">
                <a16:creationId xmlns:a16="http://schemas.microsoft.com/office/drawing/2014/main" id="{A81F3EAE-85FD-B49E-FE1A-B7F913B079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54138" y="1031772"/>
            <a:ext cx="4399021" cy="331592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D0E9D14-7B8B-3CE2-9058-F9AC863C7AC5}"/>
              </a:ext>
            </a:extLst>
          </p:cNvPr>
          <p:cNvSpPr txBox="1"/>
          <p:nvPr/>
        </p:nvSpPr>
        <p:spPr>
          <a:xfrm>
            <a:off x="415125" y="3513434"/>
            <a:ext cx="3291168" cy="8342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3556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404040"/>
              </a:buClr>
              <a:buSzPts val="2000"/>
              <a:buFont typeface="Helvetica Neue"/>
              <a:buChar char="●"/>
            </a:pPr>
            <a:r>
              <a:rPr lang="en" sz="2000" dirty="0">
                <a:solidFill>
                  <a:srgbClr val="4040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Helvetica Neue"/>
              </a:rPr>
              <a:t>Stepped Statistical</a:t>
            </a:r>
          </a:p>
          <a:p>
            <a:pPr marL="101600" lvl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404040"/>
              </a:buClr>
              <a:buSzPts val="2000"/>
            </a:pPr>
            <a:r>
              <a:rPr lang="en" sz="2000" dirty="0">
                <a:solidFill>
                  <a:srgbClr val="4040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Helvetica Neue"/>
              </a:rPr>
              <a:t>     Surface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2c1559a7e7e_0_582"/>
          <p:cNvSpPr txBox="1"/>
          <p:nvPr/>
        </p:nvSpPr>
        <p:spPr>
          <a:xfrm>
            <a:off x="415125" y="246825"/>
            <a:ext cx="8606100" cy="92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000" b="1" dirty="0">
                <a:solidFill>
                  <a:srgbClr val="4040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Proxima Nova"/>
              </a:rPr>
              <a:t>Multi-Panel Figures</a:t>
            </a:r>
            <a:endParaRPr sz="4000" b="1" dirty="0">
              <a:solidFill>
                <a:srgbClr val="40404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Proxima Nova"/>
            </a:endParaRPr>
          </a:p>
        </p:txBody>
      </p:sp>
      <p:sp>
        <p:nvSpPr>
          <p:cNvPr id="296" name="Google Shape;296;g2c1559a7e7e_0_58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pic>
        <p:nvPicPr>
          <p:cNvPr id="297" name="Google Shape;297;g2c1559a7e7e_0_58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5136" y="1681805"/>
            <a:ext cx="4130375" cy="17798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g2c1559a7e7e_0_58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97563" y="1305825"/>
            <a:ext cx="4284649" cy="2814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2c1559a7e7e_0_619"/>
          <p:cNvSpPr txBox="1"/>
          <p:nvPr/>
        </p:nvSpPr>
        <p:spPr>
          <a:xfrm>
            <a:off x="415125" y="246825"/>
            <a:ext cx="8606100" cy="92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000" b="1" dirty="0">
                <a:solidFill>
                  <a:srgbClr val="4040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Proxima Nova"/>
              </a:rPr>
              <a:t>Multi-Panel Figures</a:t>
            </a:r>
            <a:endParaRPr sz="4000" b="1" dirty="0">
              <a:solidFill>
                <a:srgbClr val="40404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Proxima Nova"/>
            </a:endParaRPr>
          </a:p>
        </p:txBody>
      </p:sp>
      <p:sp>
        <p:nvSpPr>
          <p:cNvPr id="304" name="Google Shape;304;g2c1559a7e7e_0_61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pic>
        <p:nvPicPr>
          <p:cNvPr id="305" name="Google Shape;305;g2c1559a7e7e_0_6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48838" y="1169325"/>
            <a:ext cx="4846320" cy="387705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g2c1559a7e7e_0_6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148838" y="1171138"/>
            <a:ext cx="4846320" cy="387341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g2c1559a7e7e_0_6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59337" y="3116400"/>
            <a:ext cx="1984675" cy="198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2c1559a7e7e_0_608"/>
          <p:cNvSpPr txBox="1"/>
          <p:nvPr/>
        </p:nvSpPr>
        <p:spPr>
          <a:xfrm>
            <a:off x="415125" y="246825"/>
            <a:ext cx="8606100" cy="92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000" b="1" dirty="0">
                <a:solidFill>
                  <a:srgbClr val="4040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Proxima Nova"/>
              </a:rPr>
              <a:t>Activity</a:t>
            </a:r>
            <a:endParaRPr sz="4000" b="1" dirty="0">
              <a:solidFill>
                <a:srgbClr val="40404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Proxima Nova"/>
            </a:endParaRPr>
          </a:p>
        </p:txBody>
      </p:sp>
      <p:sp>
        <p:nvSpPr>
          <p:cNvPr id="313" name="Google Shape;313;g2c1559a7e7e_0_608"/>
          <p:cNvSpPr txBox="1"/>
          <p:nvPr/>
        </p:nvSpPr>
        <p:spPr>
          <a:xfrm>
            <a:off x="415125" y="1169275"/>
            <a:ext cx="6744300" cy="26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404040"/>
              </a:buClr>
              <a:buSzPts val="2000"/>
              <a:buFont typeface="Helvetica Neue"/>
              <a:buChar char="●"/>
            </a:pPr>
            <a:r>
              <a:rPr lang="en" sz="2000" b="1" dirty="0">
                <a:solidFill>
                  <a:srgbClr val="16A4DD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Helvetica Neue"/>
              </a:rPr>
              <a:t>10 minutes</a:t>
            </a:r>
            <a:r>
              <a:rPr lang="en" sz="2000" dirty="0">
                <a:solidFill>
                  <a:srgbClr val="4040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Helvetica Neue"/>
              </a:rPr>
              <a:t> for preparation</a:t>
            </a:r>
            <a:endParaRPr sz="2000" dirty="0">
              <a:solidFill>
                <a:srgbClr val="40404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Helvetica Neue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404040"/>
              </a:buClr>
              <a:buSzPts val="2000"/>
              <a:buFont typeface="Helvetica Neue"/>
              <a:buChar char="●"/>
            </a:pPr>
            <a:r>
              <a:rPr lang="en" sz="2000" b="1" dirty="0">
                <a:solidFill>
                  <a:srgbClr val="D4515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Helvetica Neue"/>
              </a:rPr>
              <a:t>Pick 1 chart</a:t>
            </a:r>
            <a:r>
              <a:rPr lang="en" sz="2000" dirty="0">
                <a:solidFill>
                  <a:srgbClr val="4040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Helvetica Neue"/>
              </a:rPr>
              <a:t> (can be simple or complex)</a:t>
            </a:r>
            <a:endParaRPr sz="2000" dirty="0">
              <a:solidFill>
                <a:srgbClr val="40404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Helvetica Neue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404040"/>
              </a:buClr>
              <a:buSzPts val="2000"/>
              <a:buFont typeface="Helvetica Neue"/>
              <a:buChar char="●"/>
            </a:pPr>
            <a:r>
              <a:rPr lang="en" sz="2000" dirty="0">
                <a:solidFill>
                  <a:srgbClr val="4040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Helvetica Neue"/>
              </a:rPr>
              <a:t>What </a:t>
            </a:r>
            <a:r>
              <a:rPr lang="en" sz="2000" b="1" dirty="0">
                <a:solidFill>
                  <a:srgbClr val="16A4DD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Helvetica Neue"/>
              </a:rPr>
              <a:t>type of a visual</a:t>
            </a:r>
            <a:r>
              <a:rPr lang="en" sz="2000" dirty="0">
                <a:solidFill>
                  <a:srgbClr val="4040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Helvetica Neue"/>
              </a:rPr>
              <a:t> is it? (amounts / distributions / relationships / combination / etc…)</a:t>
            </a:r>
            <a:endParaRPr sz="2000" dirty="0">
              <a:solidFill>
                <a:srgbClr val="40404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Helvetica Neue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404040"/>
              </a:buClr>
              <a:buSzPts val="2000"/>
              <a:buFont typeface="Helvetica Neue"/>
              <a:buChar char="●"/>
            </a:pPr>
            <a:r>
              <a:rPr lang="en" sz="2000" dirty="0">
                <a:solidFill>
                  <a:srgbClr val="4040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Helvetica Neue"/>
              </a:rPr>
              <a:t>What does this chart show and what other data could a similar chart show?</a:t>
            </a:r>
            <a:endParaRPr sz="2000" b="1" dirty="0">
              <a:solidFill>
                <a:srgbClr val="40404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Helvetica Neue"/>
            </a:endParaRPr>
          </a:p>
        </p:txBody>
      </p:sp>
      <p:sp>
        <p:nvSpPr>
          <p:cNvPr id="314" name="Google Shape;314;g2c1559a7e7e_0_60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pic>
        <p:nvPicPr>
          <p:cNvPr id="315" name="Google Shape;315;g2c1559a7e7e_0_6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59337" y="3116400"/>
            <a:ext cx="1984675" cy="198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g2c1559a7e7e_0_29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8000" y="4176000"/>
            <a:ext cx="1797625" cy="497925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g2c1559a7e7e_0_290"/>
          <p:cNvSpPr/>
          <p:nvPr/>
        </p:nvSpPr>
        <p:spPr>
          <a:xfrm>
            <a:off x="1964429" y="1915069"/>
            <a:ext cx="4114800" cy="425700"/>
          </a:xfrm>
          <a:prstGeom prst="rect">
            <a:avLst/>
          </a:prstGeom>
          <a:solidFill>
            <a:srgbClr val="16A4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dirty="0">
                <a:solidFill>
                  <a:srgbClr val="4040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Helvetica Neue"/>
              </a:rPr>
              <a:t>Common Types of Visualizations</a:t>
            </a:r>
            <a:endParaRPr sz="2000" b="0" i="0" u="none" strike="noStrike" cap="none" dirty="0">
              <a:solidFill>
                <a:srgbClr val="40404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Helvetica Neue"/>
            </a:endParaRPr>
          </a:p>
        </p:txBody>
      </p:sp>
      <p:sp>
        <p:nvSpPr>
          <p:cNvPr id="157" name="Google Shape;157;g2c1559a7e7e_0_290"/>
          <p:cNvSpPr/>
          <p:nvPr/>
        </p:nvSpPr>
        <p:spPr>
          <a:xfrm>
            <a:off x="1496675" y="1386875"/>
            <a:ext cx="4114800" cy="425700"/>
          </a:xfrm>
          <a:prstGeom prst="rect">
            <a:avLst/>
          </a:prstGeom>
          <a:solidFill>
            <a:srgbClr val="F9C04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dirty="0">
                <a:solidFill>
                  <a:srgbClr val="4040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Helvetica Neue"/>
              </a:rPr>
              <a:t>Importance of Visualization</a:t>
            </a:r>
            <a:endParaRPr sz="2000" dirty="0">
              <a:solidFill>
                <a:srgbClr val="40404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Helvetica Neue"/>
            </a:endParaRPr>
          </a:p>
        </p:txBody>
      </p:sp>
      <p:sp>
        <p:nvSpPr>
          <p:cNvPr id="158" name="Google Shape;158;g2c1559a7e7e_0_29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159" name="Google Shape;159;g2c1559a7e7e_0_290"/>
          <p:cNvSpPr/>
          <p:nvPr/>
        </p:nvSpPr>
        <p:spPr>
          <a:xfrm>
            <a:off x="2432182" y="2443263"/>
            <a:ext cx="4114800" cy="425700"/>
          </a:xfrm>
          <a:prstGeom prst="rect">
            <a:avLst/>
          </a:prstGeom>
          <a:solidFill>
            <a:srgbClr val="D4515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dirty="0">
                <a:solidFill>
                  <a:srgbClr val="4040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Helvetica Neue"/>
              </a:rPr>
              <a:t>Activity</a:t>
            </a:r>
            <a:endParaRPr sz="2000" b="0" i="0" u="none" strike="noStrike" cap="none" dirty="0">
              <a:solidFill>
                <a:srgbClr val="40404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Helvetica Neue"/>
            </a:endParaRPr>
          </a:p>
        </p:txBody>
      </p:sp>
      <p:sp>
        <p:nvSpPr>
          <p:cNvPr id="160" name="Google Shape;160;g2c1559a7e7e_0_290"/>
          <p:cNvSpPr/>
          <p:nvPr/>
        </p:nvSpPr>
        <p:spPr>
          <a:xfrm>
            <a:off x="2899936" y="2971456"/>
            <a:ext cx="4114800" cy="425700"/>
          </a:xfrm>
          <a:prstGeom prst="rect">
            <a:avLst/>
          </a:prstGeom>
          <a:solidFill>
            <a:srgbClr val="F9C04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" sz="2000" dirty="0">
                <a:solidFill>
                  <a:srgbClr val="4040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Helvetica Neue"/>
              </a:rPr>
              <a:t>Design Principles</a:t>
            </a:r>
            <a:endParaRPr sz="2000" dirty="0">
              <a:solidFill>
                <a:srgbClr val="40404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Helvetica Neue"/>
            </a:endParaRPr>
          </a:p>
        </p:txBody>
      </p:sp>
      <p:sp>
        <p:nvSpPr>
          <p:cNvPr id="161" name="Google Shape;161;g2c1559a7e7e_0_290"/>
          <p:cNvSpPr txBox="1"/>
          <p:nvPr/>
        </p:nvSpPr>
        <p:spPr>
          <a:xfrm>
            <a:off x="415125" y="246825"/>
            <a:ext cx="8606100" cy="8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" sz="4000" b="1" dirty="0">
                <a:solidFill>
                  <a:srgbClr val="4040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Proxima Nova"/>
              </a:rPr>
              <a:t>Agenda</a:t>
            </a:r>
            <a:endParaRPr sz="1400" b="0" i="0" u="none" strike="noStrike" cap="none" dirty="0">
              <a:solidFill>
                <a:srgbClr val="40404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Arial"/>
            </a:endParaRPr>
          </a:p>
        </p:txBody>
      </p:sp>
      <p:sp>
        <p:nvSpPr>
          <p:cNvPr id="5" name="Google Shape;156;g2c1559a7e7e_0_290">
            <a:extLst>
              <a:ext uri="{FF2B5EF4-FFF2-40B4-BE49-F238E27FC236}">
                <a16:creationId xmlns:a16="http://schemas.microsoft.com/office/drawing/2014/main" id="{F51964BC-82A7-5DC0-B82A-4149F77921DC}"/>
              </a:ext>
            </a:extLst>
          </p:cNvPr>
          <p:cNvSpPr/>
          <p:nvPr/>
        </p:nvSpPr>
        <p:spPr>
          <a:xfrm>
            <a:off x="3397661" y="3499840"/>
            <a:ext cx="4114800" cy="425700"/>
          </a:xfrm>
          <a:prstGeom prst="rect">
            <a:avLst/>
          </a:prstGeom>
          <a:solidFill>
            <a:srgbClr val="16A4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dirty="0">
                <a:solidFill>
                  <a:srgbClr val="4040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Helvetica Neue"/>
              </a:rPr>
              <a:t>Activity?</a:t>
            </a:r>
            <a:endParaRPr sz="2000" b="0" i="0" u="none" strike="noStrike" cap="none" dirty="0">
              <a:solidFill>
                <a:srgbClr val="40404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Helvetica Neu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>
          <a:extLst>
            <a:ext uri="{FF2B5EF4-FFF2-40B4-BE49-F238E27FC236}">
              <a16:creationId xmlns:a16="http://schemas.microsoft.com/office/drawing/2014/main" id="{DB9BAC7A-7332-9CB7-EA1F-72AF76EFB3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2c1559a7e7e_0_608">
            <a:extLst>
              <a:ext uri="{FF2B5EF4-FFF2-40B4-BE49-F238E27FC236}">
                <a16:creationId xmlns:a16="http://schemas.microsoft.com/office/drawing/2014/main" id="{2FE46DB6-64AC-2C8D-80A9-58754CE1BADD}"/>
              </a:ext>
            </a:extLst>
          </p:cNvPr>
          <p:cNvSpPr txBox="1"/>
          <p:nvPr/>
        </p:nvSpPr>
        <p:spPr>
          <a:xfrm>
            <a:off x="7332014" y="1551578"/>
            <a:ext cx="2280887" cy="92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200" b="1" dirty="0">
                <a:solidFill>
                  <a:srgbClr val="4040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Proxima Nova"/>
              </a:rPr>
              <a:t>Activity</a:t>
            </a:r>
            <a:endParaRPr sz="3200" b="1" dirty="0">
              <a:solidFill>
                <a:srgbClr val="40404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Proxima Nova"/>
            </a:endParaRPr>
          </a:p>
        </p:txBody>
      </p:sp>
      <p:sp>
        <p:nvSpPr>
          <p:cNvPr id="314" name="Google Shape;314;g2c1559a7e7e_0_608">
            <a:extLst>
              <a:ext uri="{FF2B5EF4-FFF2-40B4-BE49-F238E27FC236}">
                <a16:creationId xmlns:a16="http://schemas.microsoft.com/office/drawing/2014/main" id="{10A79B8C-FF8D-5A0F-13F1-C5888AC7BF2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pic>
        <p:nvPicPr>
          <p:cNvPr id="315" name="Google Shape;315;g2c1559a7e7e_0_608">
            <a:extLst>
              <a:ext uri="{FF2B5EF4-FFF2-40B4-BE49-F238E27FC236}">
                <a16:creationId xmlns:a16="http://schemas.microsoft.com/office/drawing/2014/main" id="{807A5EC3-42EF-0797-1230-FDABE6252AD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59337" y="3116400"/>
            <a:ext cx="1984675" cy="198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A graph of lines and numbers&#10;&#10;Description automatically generated with medium confidence">
            <a:extLst>
              <a:ext uri="{FF2B5EF4-FFF2-40B4-BE49-F238E27FC236}">
                <a16:creationId xmlns:a16="http://schemas.microsoft.com/office/drawing/2014/main" id="{81CC1361-2CE8-3709-51D6-7274459564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272" y="749313"/>
            <a:ext cx="6936284" cy="3449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6054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>
          <a:extLst>
            <a:ext uri="{FF2B5EF4-FFF2-40B4-BE49-F238E27FC236}">
              <a16:creationId xmlns:a16="http://schemas.microsoft.com/office/drawing/2014/main" id="{751D00D8-E356-1ED2-2A4B-654895B70B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2c1559a7e7e_0_608">
            <a:extLst>
              <a:ext uri="{FF2B5EF4-FFF2-40B4-BE49-F238E27FC236}">
                <a16:creationId xmlns:a16="http://schemas.microsoft.com/office/drawing/2014/main" id="{AB1AEBBF-8620-40A3-8818-163F6F96B2DA}"/>
              </a:ext>
            </a:extLst>
          </p:cNvPr>
          <p:cNvSpPr txBox="1"/>
          <p:nvPr/>
        </p:nvSpPr>
        <p:spPr>
          <a:xfrm>
            <a:off x="3469347" y="3871196"/>
            <a:ext cx="2280887" cy="92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200" b="1" dirty="0">
                <a:solidFill>
                  <a:srgbClr val="4040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Proxima Nova"/>
              </a:rPr>
              <a:t>Activity</a:t>
            </a:r>
            <a:endParaRPr sz="3200" b="1" dirty="0">
              <a:solidFill>
                <a:srgbClr val="40404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Proxima Nova"/>
            </a:endParaRPr>
          </a:p>
        </p:txBody>
      </p:sp>
      <p:sp>
        <p:nvSpPr>
          <p:cNvPr id="314" name="Google Shape;314;g2c1559a7e7e_0_608">
            <a:extLst>
              <a:ext uri="{FF2B5EF4-FFF2-40B4-BE49-F238E27FC236}">
                <a16:creationId xmlns:a16="http://schemas.microsoft.com/office/drawing/2014/main" id="{48380CF1-E207-03C6-B343-D77E85E970B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pic>
        <p:nvPicPr>
          <p:cNvPr id="315" name="Google Shape;315;g2c1559a7e7e_0_608">
            <a:extLst>
              <a:ext uri="{FF2B5EF4-FFF2-40B4-BE49-F238E27FC236}">
                <a16:creationId xmlns:a16="http://schemas.microsoft.com/office/drawing/2014/main" id="{C4C6BD7B-64F2-ED5A-779C-5CF577D9C95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59337" y="3116400"/>
            <a:ext cx="1984675" cy="198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 descr="A diagram of lines and numbers&#10;&#10;Description automatically generated with medium confidence">
            <a:extLst>
              <a:ext uri="{FF2B5EF4-FFF2-40B4-BE49-F238E27FC236}">
                <a16:creationId xmlns:a16="http://schemas.microsoft.com/office/drawing/2014/main" id="{ECC59868-7CA8-AE75-0B4D-D026FC8E0A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609" y="248951"/>
            <a:ext cx="7936781" cy="2965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0121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B37"/>
        </a:solidFill>
        <a:effectLst/>
      </p:bgPr>
    </p:bg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2c1559a7e7e_0_631"/>
          <p:cNvSpPr txBox="1">
            <a:spLocks noGrp="1"/>
          </p:cNvSpPr>
          <p:nvPr>
            <p:ph type="ctrTitle"/>
          </p:nvPr>
        </p:nvSpPr>
        <p:spPr>
          <a:xfrm>
            <a:off x="469150" y="506150"/>
            <a:ext cx="3996900" cy="8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ct val="27500"/>
              <a:buNone/>
            </a:pPr>
            <a:r>
              <a:rPr lang="en" sz="4000" b="1" dirty="0">
                <a:solidFill>
                  <a:schemeClr val="l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Proxima Nova"/>
              </a:rPr>
              <a:t>Design Principles</a:t>
            </a:r>
            <a:endParaRPr sz="4000" b="1" dirty="0">
              <a:solidFill>
                <a:schemeClr val="lt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Proxima Nova"/>
            </a:endParaRPr>
          </a:p>
        </p:txBody>
      </p:sp>
      <p:pic>
        <p:nvPicPr>
          <p:cNvPr id="321" name="Google Shape;321;g2c1559a7e7e_0_6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9701" y="2379375"/>
            <a:ext cx="1661225" cy="166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g2c1559a7e7e_0_6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8400" y="4184350"/>
            <a:ext cx="1827851" cy="39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g2c1559a7e7e_0_6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9351" y="320763"/>
            <a:ext cx="1661225" cy="166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g2c1559a7e7e_0_6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79662" y="2337425"/>
            <a:ext cx="1984675" cy="1984675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g2c1559a7e7e_0_631"/>
          <p:cNvSpPr/>
          <p:nvPr/>
        </p:nvSpPr>
        <p:spPr>
          <a:xfrm>
            <a:off x="5622226" y="0"/>
            <a:ext cx="7715299" cy="5143500"/>
          </a:xfrm>
          <a:prstGeom prst="flowChartInputOutpu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2c1559a7e7e_0_640"/>
          <p:cNvSpPr txBox="1"/>
          <p:nvPr/>
        </p:nvSpPr>
        <p:spPr>
          <a:xfrm>
            <a:off x="415125" y="246825"/>
            <a:ext cx="8606100" cy="92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000" b="1" dirty="0">
                <a:solidFill>
                  <a:srgbClr val="4040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Proxima Nova"/>
              </a:rPr>
              <a:t>Design Principles</a:t>
            </a:r>
            <a:endParaRPr sz="4000" b="1" dirty="0">
              <a:solidFill>
                <a:srgbClr val="40404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Proxima Nova"/>
            </a:endParaRPr>
          </a:p>
        </p:txBody>
      </p:sp>
      <p:sp>
        <p:nvSpPr>
          <p:cNvPr id="331" name="Google Shape;331;g2c1559a7e7e_0_64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sp>
        <p:nvSpPr>
          <p:cNvPr id="332" name="Google Shape;332;g2c1559a7e7e_0_640"/>
          <p:cNvSpPr txBox="1"/>
          <p:nvPr/>
        </p:nvSpPr>
        <p:spPr>
          <a:xfrm>
            <a:off x="415125" y="1169275"/>
            <a:ext cx="6744300" cy="26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2200"/>
              <a:buFont typeface="Helvetica Neue"/>
              <a:buChar char="●"/>
            </a:pPr>
            <a:r>
              <a:rPr lang="en" sz="2000" dirty="0">
                <a:solidFill>
                  <a:srgbClr val="4040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Helvetica Neue"/>
              </a:rPr>
              <a:t>Principle of proportional ink</a:t>
            </a:r>
            <a:endParaRPr sz="2000" dirty="0">
              <a:solidFill>
                <a:srgbClr val="40404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Helvetica Neue"/>
            </a:endParaRPr>
          </a:p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2200"/>
              <a:buFont typeface="Helvetica Neue"/>
              <a:buChar char="●"/>
            </a:pPr>
            <a:r>
              <a:rPr lang="en" sz="2000" dirty="0">
                <a:solidFill>
                  <a:srgbClr val="4040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Helvetica Neue"/>
              </a:rPr>
              <a:t>Meaningful colors</a:t>
            </a:r>
            <a:endParaRPr sz="2000" dirty="0">
              <a:solidFill>
                <a:srgbClr val="40404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Helvetica Neue"/>
            </a:endParaRPr>
          </a:p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2200"/>
              <a:buFont typeface="Helvetica Neue"/>
              <a:buChar char="●"/>
            </a:pPr>
            <a:r>
              <a:rPr lang="en" sz="2000" dirty="0">
                <a:solidFill>
                  <a:srgbClr val="4040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Helvetica Neue"/>
              </a:rPr>
              <a:t>Correct use of encodings</a:t>
            </a:r>
            <a:endParaRPr sz="2000" dirty="0">
              <a:solidFill>
                <a:srgbClr val="40404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Helvetica Neue"/>
            </a:endParaRPr>
          </a:p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2200"/>
              <a:buFont typeface="Helvetica Neue"/>
              <a:buChar char="●"/>
            </a:pPr>
            <a:r>
              <a:rPr lang="en" sz="2000" dirty="0">
                <a:solidFill>
                  <a:srgbClr val="4040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Helvetica Neue"/>
              </a:rPr>
              <a:t>Clear labels</a:t>
            </a:r>
            <a:endParaRPr sz="2000" dirty="0">
              <a:solidFill>
                <a:srgbClr val="40404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Helvetica Neue"/>
            </a:endParaRPr>
          </a:p>
        </p:txBody>
      </p:sp>
      <p:pic>
        <p:nvPicPr>
          <p:cNvPr id="333" name="Google Shape;333;g2c1559a7e7e_0_6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59337" y="3116400"/>
            <a:ext cx="1984675" cy="198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2c1559a7e7e_0_647"/>
          <p:cNvSpPr txBox="1"/>
          <p:nvPr/>
        </p:nvSpPr>
        <p:spPr>
          <a:xfrm>
            <a:off x="415125" y="246825"/>
            <a:ext cx="8606100" cy="92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000" b="1" dirty="0">
                <a:solidFill>
                  <a:srgbClr val="4040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Proxima Nova"/>
              </a:rPr>
              <a:t>Principle of Proportional Ink</a:t>
            </a:r>
            <a:endParaRPr sz="4000" b="1" dirty="0">
              <a:solidFill>
                <a:srgbClr val="40404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Proxima Nova"/>
            </a:endParaRPr>
          </a:p>
        </p:txBody>
      </p:sp>
      <p:sp>
        <p:nvSpPr>
          <p:cNvPr id="339" name="Google Shape;339;g2c1559a7e7e_0_64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sp>
        <p:nvSpPr>
          <p:cNvPr id="340" name="Google Shape;340;g2c1559a7e7e_0_647"/>
          <p:cNvSpPr txBox="1"/>
          <p:nvPr/>
        </p:nvSpPr>
        <p:spPr>
          <a:xfrm>
            <a:off x="415125" y="1169275"/>
            <a:ext cx="4041600" cy="26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4040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Helvetica Neue"/>
              </a:rPr>
              <a:t>The </a:t>
            </a:r>
            <a:r>
              <a:rPr lang="en" sz="2000" b="1" dirty="0">
                <a:solidFill>
                  <a:srgbClr val="D4515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Helvetica Neue"/>
              </a:rPr>
              <a:t>sizes of shaded areas</a:t>
            </a:r>
            <a:r>
              <a:rPr lang="en" sz="2000" dirty="0">
                <a:solidFill>
                  <a:srgbClr val="4040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Helvetica Neue"/>
              </a:rPr>
              <a:t> in a visualization need to be </a:t>
            </a:r>
            <a:r>
              <a:rPr lang="en" sz="2000" b="1" dirty="0">
                <a:solidFill>
                  <a:srgbClr val="16A4DD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Helvetica Neue"/>
              </a:rPr>
              <a:t>proportional to the data values</a:t>
            </a:r>
            <a:r>
              <a:rPr lang="en" sz="2000" dirty="0">
                <a:solidFill>
                  <a:srgbClr val="4040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Helvetica Neue"/>
              </a:rPr>
              <a:t> they represent</a:t>
            </a:r>
            <a:endParaRPr sz="2000" dirty="0">
              <a:solidFill>
                <a:srgbClr val="40404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Helvetica Neue"/>
            </a:endParaRPr>
          </a:p>
        </p:txBody>
      </p:sp>
      <p:pic>
        <p:nvPicPr>
          <p:cNvPr id="341" name="Google Shape;341;g2c1559a7e7e_0_6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169275"/>
            <a:ext cx="4041475" cy="3740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g2c1559a7e7e_0_647"/>
          <p:cNvPicPr preferRelativeResize="0"/>
          <p:nvPr/>
        </p:nvPicPr>
        <p:blipFill rotWithShape="1">
          <a:blip r:embed="rId3">
            <a:alphaModFix/>
          </a:blip>
          <a:srcRect b="39437"/>
          <a:stretch/>
        </p:blipFill>
        <p:spPr>
          <a:xfrm>
            <a:off x="4572000" y="1169275"/>
            <a:ext cx="4041475" cy="226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2c1559a7e7e_0_662"/>
          <p:cNvSpPr txBox="1"/>
          <p:nvPr/>
        </p:nvSpPr>
        <p:spPr>
          <a:xfrm>
            <a:off x="415125" y="246825"/>
            <a:ext cx="8606100" cy="92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000" b="1" dirty="0">
                <a:solidFill>
                  <a:srgbClr val="4040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Proxima Nova"/>
              </a:rPr>
              <a:t>Principle of Proportional Ink</a:t>
            </a:r>
            <a:endParaRPr sz="4000" b="1" dirty="0">
              <a:solidFill>
                <a:srgbClr val="40404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Proxima Nova"/>
            </a:endParaRPr>
          </a:p>
        </p:txBody>
      </p:sp>
      <p:sp>
        <p:nvSpPr>
          <p:cNvPr id="348" name="Google Shape;348;g2c1559a7e7e_0_66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pic>
        <p:nvPicPr>
          <p:cNvPr id="349" name="Google Shape;349;g2c1559a7e7e_0_66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5125" y="1443950"/>
            <a:ext cx="4385575" cy="270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g2c1559a7e7e_0_66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99875" y="1550325"/>
            <a:ext cx="4039324" cy="2493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2c1559a7e7e_0_672"/>
          <p:cNvSpPr txBox="1"/>
          <p:nvPr/>
        </p:nvSpPr>
        <p:spPr>
          <a:xfrm>
            <a:off x="415125" y="246825"/>
            <a:ext cx="8606100" cy="92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000" b="1" dirty="0">
                <a:solidFill>
                  <a:srgbClr val="4040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Proxima Nova"/>
              </a:rPr>
              <a:t>Meaningful Colours</a:t>
            </a:r>
            <a:endParaRPr sz="4000" b="1" dirty="0">
              <a:solidFill>
                <a:srgbClr val="40404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Proxima Nova"/>
            </a:endParaRPr>
          </a:p>
        </p:txBody>
      </p:sp>
      <p:sp>
        <p:nvSpPr>
          <p:cNvPr id="356" name="Google Shape;356;g2c1559a7e7e_0_67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sp>
        <p:nvSpPr>
          <p:cNvPr id="357" name="Google Shape;357;g2c1559a7e7e_0_672"/>
          <p:cNvSpPr txBox="1"/>
          <p:nvPr/>
        </p:nvSpPr>
        <p:spPr>
          <a:xfrm>
            <a:off x="415125" y="1169275"/>
            <a:ext cx="4041600" cy="26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4040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Helvetica Neue"/>
              </a:rPr>
              <a:t>Colours can represent </a:t>
            </a:r>
            <a:r>
              <a:rPr lang="en" sz="2000" b="1" dirty="0">
                <a:solidFill>
                  <a:srgbClr val="D4515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Helvetica Neue"/>
              </a:rPr>
              <a:t>discrete items</a:t>
            </a:r>
            <a:r>
              <a:rPr lang="en" sz="2000" dirty="0">
                <a:solidFill>
                  <a:srgbClr val="4040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Helvetica Neue"/>
              </a:rPr>
              <a:t> or groups </a:t>
            </a:r>
            <a:r>
              <a:rPr lang="en" sz="2000" b="1" dirty="0">
                <a:solidFill>
                  <a:srgbClr val="16A4DD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Helvetica Neue"/>
              </a:rPr>
              <a:t>without an intrinsic order</a:t>
            </a:r>
            <a:endParaRPr sz="2000" b="1" dirty="0">
              <a:solidFill>
                <a:srgbClr val="16A4DD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Helvetica Neue"/>
            </a:endParaRPr>
          </a:p>
        </p:txBody>
      </p:sp>
      <p:pic>
        <p:nvPicPr>
          <p:cNvPr id="358" name="Google Shape;358;g2c1559a7e7e_0_67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06750" y="1169275"/>
            <a:ext cx="3165261" cy="37972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3" name="Google Shape;363;g2c1559a7e7e_0_68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20850" y="1169325"/>
            <a:ext cx="4643093" cy="3482326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g2c1559a7e7e_0_684"/>
          <p:cNvSpPr txBox="1"/>
          <p:nvPr/>
        </p:nvSpPr>
        <p:spPr>
          <a:xfrm>
            <a:off x="415125" y="246825"/>
            <a:ext cx="8606100" cy="92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000" b="1" dirty="0">
                <a:solidFill>
                  <a:srgbClr val="4040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Proxima Nova"/>
              </a:rPr>
              <a:t>Meaningful Colours</a:t>
            </a:r>
            <a:endParaRPr sz="4000" b="1" dirty="0">
              <a:solidFill>
                <a:srgbClr val="40404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Proxima Nova"/>
            </a:endParaRPr>
          </a:p>
        </p:txBody>
      </p:sp>
      <p:sp>
        <p:nvSpPr>
          <p:cNvPr id="365" name="Google Shape;365;g2c1559a7e7e_0_68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sp>
        <p:nvSpPr>
          <p:cNvPr id="366" name="Google Shape;366;g2c1559a7e7e_0_684"/>
          <p:cNvSpPr txBox="1"/>
          <p:nvPr/>
        </p:nvSpPr>
        <p:spPr>
          <a:xfrm>
            <a:off x="415125" y="1169275"/>
            <a:ext cx="4041600" cy="26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4040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Helvetica Neue"/>
              </a:rPr>
              <a:t>Colours can represent </a:t>
            </a:r>
            <a:r>
              <a:rPr lang="en" sz="2000" b="1" dirty="0">
                <a:solidFill>
                  <a:srgbClr val="D4515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Helvetica Neue"/>
              </a:rPr>
              <a:t>data values on a sequential scale </a:t>
            </a:r>
            <a:r>
              <a:rPr lang="en" sz="2000" b="1" dirty="0">
                <a:solidFill>
                  <a:srgbClr val="16A4DD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Helvetica Neue"/>
              </a:rPr>
              <a:t>(monochrome)</a:t>
            </a:r>
            <a:endParaRPr sz="2000" b="1" dirty="0">
              <a:solidFill>
                <a:srgbClr val="16A4DD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Helvetica Neu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Google Shape;371;g2c1559a7e7e_0_69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20774" y="1169275"/>
            <a:ext cx="4645152" cy="3483864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g2c1559a7e7e_0_693"/>
          <p:cNvSpPr txBox="1"/>
          <p:nvPr/>
        </p:nvSpPr>
        <p:spPr>
          <a:xfrm>
            <a:off x="415125" y="246825"/>
            <a:ext cx="8606100" cy="92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000" b="1" dirty="0">
                <a:solidFill>
                  <a:srgbClr val="4040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Proxima Nova"/>
              </a:rPr>
              <a:t>Meaningful Colours</a:t>
            </a:r>
            <a:endParaRPr sz="4000" b="1" dirty="0">
              <a:solidFill>
                <a:srgbClr val="40404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Proxima Nova"/>
            </a:endParaRPr>
          </a:p>
        </p:txBody>
      </p:sp>
      <p:sp>
        <p:nvSpPr>
          <p:cNvPr id="373" name="Google Shape;373;g2c1559a7e7e_0_69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sp>
        <p:nvSpPr>
          <p:cNvPr id="374" name="Google Shape;374;g2c1559a7e7e_0_693"/>
          <p:cNvSpPr txBox="1"/>
          <p:nvPr/>
        </p:nvSpPr>
        <p:spPr>
          <a:xfrm>
            <a:off x="415125" y="1169275"/>
            <a:ext cx="4041600" cy="26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4040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Helvetica Neue"/>
              </a:rPr>
              <a:t>Colours can represent </a:t>
            </a:r>
            <a:r>
              <a:rPr lang="en" sz="2000" b="1" dirty="0">
                <a:solidFill>
                  <a:srgbClr val="D4515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Helvetica Neue"/>
              </a:rPr>
              <a:t>data values on a sequential scale </a:t>
            </a:r>
            <a:r>
              <a:rPr lang="en" sz="2000" b="1" dirty="0">
                <a:solidFill>
                  <a:srgbClr val="16A4DD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Helvetica Neue"/>
              </a:rPr>
              <a:t>(divergent)</a:t>
            </a:r>
            <a:endParaRPr sz="2000" b="1" dirty="0">
              <a:solidFill>
                <a:srgbClr val="16A4DD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Helvetica Neu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2c1559a7e7e_0_710"/>
          <p:cNvSpPr txBox="1"/>
          <p:nvPr/>
        </p:nvSpPr>
        <p:spPr>
          <a:xfrm>
            <a:off x="415125" y="246825"/>
            <a:ext cx="8606100" cy="92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000" b="1" dirty="0">
                <a:solidFill>
                  <a:srgbClr val="4040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Proxima Nova"/>
              </a:rPr>
              <a:t>Meaningful Colours</a:t>
            </a:r>
            <a:endParaRPr sz="4000" b="1" dirty="0">
              <a:solidFill>
                <a:srgbClr val="40404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Proxima Nova"/>
            </a:endParaRPr>
          </a:p>
        </p:txBody>
      </p:sp>
      <p:sp>
        <p:nvSpPr>
          <p:cNvPr id="380" name="Google Shape;380;g2c1559a7e7e_0_71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sp>
        <p:nvSpPr>
          <p:cNvPr id="381" name="Google Shape;381;g2c1559a7e7e_0_710"/>
          <p:cNvSpPr txBox="1"/>
          <p:nvPr/>
        </p:nvSpPr>
        <p:spPr>
          <a:xfrm>
            <a:off x="415125" y="1169275"/>
            <a:ext cx="4041600" cy="26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4040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Helvetica Neue"/>
              </a:rPr>
              <a:t>Colours can </a:t>
            </a:r>
            <a:r>
              <a:rPr lang="en" sz="2000" b="1" dirty="0">
                <a:solidFill>
                  <a:srgbClr val="D4515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Helvetica Neue"/>
              </a:rPr>
              <a:t>highlight a group </a:t>
            </a:r>
            <a:r>
              <a:rPr lang="en" sz="2000" dirty="0">
                <a:solidFill>
                  <a:srgbClr val="4040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Helvetica Neue"/>
              </a:rPr>
              <a:t>of particular interest</a:t>
            </a:r>
            <a:endParaRPr sz="2000" dirty="0">
              <a:solidFill>
                <a:srgbClr val="40404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Helvetica Neue"/>
            </a:endParaRPr>
          </a:p>
        </p:txBody>
      </p:sp>
      <p:pic>
        <p:nvPicPr>
          <p:cNvPr id="382" name="Google Shape;382;g2c1559a7e7e_0_7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68294" y="1688325"/>
            <a:ext cx="4353805" cy="2687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B37"/>
        </a:solidFill>
        <a:effectLst/>
      </p:bgPr>
    </p:bg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c1559a7e7e_0_345"/>
          <p:cNvSpPr txBox="1">
            <a:spLocks noGrp="1"/>
          </p:cNvSpPr>
          <p:nvPr>
            <p:ph type="ctrTitle"/>
          </p:nvPr>
        </p:nvSpPr>
        <p:spPr>
          <a:xfrm>
            <a:off x="469150" y="506150"/>
            <a:ext cx="3996900" cy="8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ct val="27500"/>
              <a:buNone/>
            </a:pPr>
            <a:r>
              <a:rPr lang="en" sz="4000" b="1" dirty="0">
                <a:solidFill>
                  <a:schemeClr val="l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Proxima Nova"/>
              </a:rPr>
              <a:t>Importance of Visualization</a:t>
            </a:r>
            <a:endParaRPr sz="4000" b="1" dirty="0">
              <a:solidFill>
                <a:schemeClr val="lt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Proxima Nova"/>
            </a:endParaRPr>
          </a:p>
        </p:txBody>
      </p:sp>
      <p:pic>
        <p:nvPicPr>
          <p:cNvPr id="167" name="Google Shape;167;g2c1559a7e7e_0_3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9701" y="2379375"/>
            <a:ext cx="1661225" cy="166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g2c1559a7e7e_0_3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8400" y="4184350"/>
            <a:ext cx="1827851" cy="39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g2c1559a7e7e_0_3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9351" y="320763"/>
            <a:ext cx="1661225" cy="166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g2c1559a7e7e_0_3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79662" y="2337425"/>
            <a:ext cx="1984675" cy="1984675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g2c1559a7e7e_0_345"/>
          <p:cNvSpPr/>
          <p:nvPr/>
        </p:nvSpPr>
        <p:spPr>
          <a:xfrm>
            <a:off x="5622226" y="0"/>
            <a:ext cx="7715299" cy="5143500"/>
          </a:xfrm>
          <a:prstGeom prst="flowChartInputOutpu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2c1559a7e7e_0_702"/>
          <p:cNvSpPr txBox="1"/>
          <p:nvPr/>
        </p:nvSpPr>
        <p:spPr>
          <a:xfrm>
            <a:off x="415125" y="246825"/>
            <a:ext cx="8606100" cy="92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000" b="1" dirty="0">
                <a:solidFill>
                  <a:srgbClr val="4040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Proxima Nova"/>
              </a:rPr>
              <a:t>Meaningful Colours</a:t>
            </a:r>
            <a:endParaRPr sz="4000" b="1" dirty="0">
              <a:solidFill>
                <a:srgbClr val="40404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Proxima Nova"/>
            </a:endParaRPr>
          </a:p>
        </p:txBody>
      </p:sp>
      <p:sp>
        <p:nvSpPr>
          <p:cNvPr id="388" name="Google Shape;388;g2c1559a7e7e_0_70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sp>
        <p:nvSpPr>
          <p:cNvPr id="389" name="Google Shape;389;g2c1559a7e7e_0_702"/>
          <p:cNvSpPr txBox="1"/>
          <p:nvPr/>
        </p:nvSpPr>
        <p:spPr>
          <a:xfrm>
            <a:off x="415125" y="1169275"/>
            <a:ext cx="4041600" cy="26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4040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Helvetica Neue"/>
              </a:rPr>
              <a:t>Don’t have too many / non-diverging colours!</a:t>
            </a:r>
            <a:endParaRPr sz="2000" b="1" dirty="0">
              <a:solidFill>
                <a:srgbClr val="16A4DD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Helvetica Neue"/>
            </a:endParaRPr>
          </a:p>
        </p:txBody>
      </p:sp>
      <p:pic>
        <p:nvPicPr>
          <p:cNvPr id="390" name="Google Shape;390;g2c1559a7e7e_0_70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82075" y="1169275"/>
            <a:ext cx="4645152" cy="348386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g2c1559a7e7e_0_70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19725" y="1169326"/>
            <a:ext cx="3023600" cy="3734873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g2c1559a7e7e_0_70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247675" y="1423100"/>
            <a:ext cx="4379549" cy="2706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2c1559a7e7e_0_721"/>
          <p:cNvSpPr txBox="1"/>
          <p:nvPr/>
        </p:nvSpPr>
        <p:spPr>
          <a:xfrm>
            <a:off x="415125" y="246825"/>
            <a:ext cx="8606100" cy="92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000" b="1" dirty="0">
                <a:solidFill>
                  <a:srgbClr val="4040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Proxima Nova"/>
              </a:rPr>
              <a:t>Correct Use of Encodings</a:t>
            </a:r>
            <a:endParaRPr sz="4000" b="1" dirty="0">
              <a:solidFill>
                <a:srgbClr val="40404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Proxima Nova"/>
            </a:endParaRPr>
          </a:p>
        </p:txBody>
      </p:sp>
      <p:sp>
        <p:nvSpPr>
          <p:cNvPr id="398" name="Google Shape;398;g2c1559a7e7e_0_72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p:sp>
        <p:nvSpPr>
          <p:cNvPr id="399" name="Google Shape;399;g2c1559a7e7e_0_721"/>
          <p:cNvSpPr txBox="1"/>
          <p:nvPr/>
        </p:nvSpPr>
        <p:spPr>
          <a:xfrm>
            <a:off x="415125" y="1169275"/>
            <a:ext cx="3728700" cy="26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4040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Helvetica Neue"/>
              </a:rPr>
              <a:t>Pick the right encoding 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4040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Helvetica Neue"/>
              </a:rPr>
              <a:t>for your purpose</a:t>
            </a:r>
            <a:endParaRPr sz="2000" dirty="0">
              <a:solidFill>
                <a:srgbClr val="40404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Helvetica Neue"/>
            </a:endParaRPr>
          </a:p>
        </p:txBody>
      </p:sp>
      <p:pic>
        <p:nvPicPr>
          <p:cNvPr id="400" name="Google Shape;400;g2c1559a7e7e_0_7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13500" y="1169325"/>
            <a:ext cx="4634125" cy="3766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2c1559a7e7e_0_734"/>
          <p:cNvSpPr txBox="1"/>
          <p:nvPr/>
        </p:nvSpPr>
        <p:spPr>
          <a:xfrm>
            <a:off x="415125" y="246825"/>
            <a:ext cx="8606100" cy="92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000" b="1" dirty="0">
                <a:solidFill>
                  <a:srgbClr val="4040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Proxima Nova"/>
              </a:rPr>
              <a:t>Correct Use of Encodings</a:t>
            </a:r>
            <a:endParaRPr sz="4000" b="1" dirty="0">
              <a:solidFill>
                <a:srgbClr val="40404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Proxima Nova"/>
            </a:endParaRPr>
          </a:p>
        </p:txBody>
      </p:sp>
      <p:sp>
        <p:nvSpPr>
          <p:cNvPr id="406" name="Google Shape;406;g2c1559a7e7e_0_73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pic>
        <p:nvPicPr>
          <p:cNvPr id="407" name="Google Shape;407;g2c1559a7e7e_0_7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17575" y="1236125"/>
            <a:ext cx="4754880" cy="2929590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g2c1559a7e7e_0_734"/>
          <p:cNvSpPr txBox="1"/>
          <p:nvPr/>
        </p:nvSpPr>
        <p:spPr>
          <a:xfrm>
            <a:off x="415125" y="1169275"/>
            <a:ext cx="3302400" cy="26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4040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Helvetica Neue"/>
              </a:rPr>
              <a:t>Use colors / marker 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4040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Helvetica Neue"/>
              </a:rPr>
              <a:t>shapes effectively</a:t>
            </a:r>
            <a:endParaRPr sz="2000" dirty="0">
              <a:solidFill>
                <a:srgbClr val="40404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Helvetica Neue"/>
            </a:endParaRPr>
          </a:p>
        </p:txBody>
      </p:sp>
      <p:pic>
        <p:nvPicPr>
          <p:cNvPr id="409" name="Google Shape;409;g2c1559a7e7e_0_73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717575" y="1232750"/>
            <a:ext cx="4754880" cy="29363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2c1559a7e7e_0_745"/>
          <p:cNvSpPr txBox="1"/>
          <p:nvPr/>
        </p:nvSpPr>
        <p:spPr>
          <a:xfrm>
            <a:off x="415125" y="246825"/>
            <a:ext cx="8606100" cy="92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000" b="1" dirty="0">
                <a:solidFill>
                  <a:srgbClr val="4040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Proxima Nova"/>
              </a:rPr>
              <a:t>Correct Use of Encodings</a:t>
            </a:r>
            <a:endParaRPr sz="4000" b="1" dirty="0">
              <a:solidFill>
                <a:srgbClr val="40404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Proxima Nova"/>
            </a:endParaRPr>
          </a:p>
        </p:txBody>
      </p:sp>
      <p:sp>
        <p:nvSpPr>
          <p:cNvPr id="415" name="Google Shape;415;g2c1559a7e7e_0_74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  <p:sp>
        <p:nvSpPr>
          <p:cNvPr id="416" name="Google Shape;416;g2c1559a7e7e_0_745"/>
          <p:cNvSpPr txBox="1"/>
          <p:nvPr/>
        </p:nvSpPr>
        <p:spPr>
          <a:xfrm>
            <a:off x="415125" y="1169275"/>
            <a:ext cx="3302400" cy="26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4040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Helvetica Neue"/>
              </a:rPr>
              <a:t>Use colors / marker shapes effectively</a:t>
            </a:r>
            <a:endParaRPr sz="2000" dirty="0">
              <a:solidFill>
                <a:srgbClr val="40404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Helvetica Neue"/>
            </a:endParaRPr>
          </a:p>
        </p:txBody>
      </p:sp>
      <p:pic>
        <p:nvPicPr>
          <p:cNvPr id="417" name="Google Shape;417;g2c1559a7e7e_0_7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25757" y="1169275"/>
            <a:ext cx="4746692" cy="2929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g2c1559a7e7e_0_74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725750" y="1169325"/>
            <a:ext cx="4746701" cy="2929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2c1559a7e7e_0_756"/>
          <p:cNvSpPr txBox="1"/>
          <p:nvPr/>
        </p:nvSpPr>
        <p:spPr>
          <a:xfrm>
            <a:off x="415125" y="246825"/>
            <a:ext cx="8606100" cy="92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000" b="1" dirty="0">
                <a:solidFill>
                  <a:srgbClr val="4040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Proxima Nova"/>
              </a:rPr>
              <a:t>Clear Labels</a:t>
            </a:r>
            <a:endParaRPr sz="4000" b="1" dirty="0">
              <a:solidFill>
                <a:srgbClr val="40404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Proxima Nova"/>
            </a:endParaRPr>
          </a:p>
        </p:txBody>
      </p:sp>
      <p:sp>
        <p:nvSpPr>
          <p:cNvPr id="424" name="Google Shape;424;g2c1559a7e7e_0_75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  <p:sp>
        <p:nvSpPr>
          <p:cNvPr id="425" name="Google Shape;425;g2c1559a7e7e_0_756"/>
          <p:cNvSpPr txBox="1"/>
          <p:nvPr/>
        </p:nvSpPr>
        <p:spPr>
          <a:xfrm>
            <a:off x="415125" y="1169325"/>
            <a:ext cx="3302400" cy="26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4040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Helvetica Neue"/>
              </a:rPr>
              <a:t>Label axis, create a header / subheader, provide sources</a:t>
            </a:r>
            <a:endParaRPr sz="2000" dirty="0">
              <a:solidFill>
                <a:srgbClr val="40404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Helvetica Neue"/>
            </a:endParaRPr>
          </a:p>
        </p:txBody>
      </p:sp>
      <p:pic>
        <p:nvPicPr>
          <p:cNvPr id="426" name="Google Shape;426;g2c1559a7e7e_0_75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17525" y="1169325"/>
            <a:ext cx="4978574" cy="3482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g2c1559a7e7e_0_75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717525" y="940675"/>
            <a:ext cx="4978574" cy="4146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2c1559a7e7e_0_766"/>
          <p:cNvSpPr txBox="1"/>
          <p:nvPr/>
        </p:nvSpPr>
        <p:spPr>
          <a:xfrm>
            <a:off x="415125" y="246825"/>
            <a:ext cx="8606100" cy="92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000" b="1" dirty="0">
                <a:solidFill>
                  <a:srgbClr val="4040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Proxima Nova"/>
              </a:rPr>
              <a:t>Clear Labels</a:t>
            </a:r>
            <a:endParaRPr sz="4000" b="1" dirty="0">
              <a:solidFill>
                <a:srgbClr val="40404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Proxima Nova"/>
            </a:endParaRPr>
          </a:p>
        </p:txBody>
      </p:sp>
      <p:sp>
        <p:nvSpPr>
          <p:cNvPr id="433" name="Google Shape;433;g2c1559a7e7e_0_76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  <p:sp>
        <p:nvSpPr>
          <p:cNvPr id="434" name="Google Shape;434;g2c1559a7e7e_0_766"/>
          <p:cNvSpPr txBox="1"/>
          <p:nvPr/>
        </p:nvSpPr>
        <p:spPr>
          <a:xfrm>
            <a:off x="415125" y="1169275"/>
            <a:ext cx="3302400" cy="26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4040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Helvetica Neue"/>
              </a:rPr>
              <a:t>Label axis, create a header / subheader, provide sources</a:t>
            </a:r>
            <a:endParaRPr sz="2000" dirty="0">
              <a:solidFill>
                <a:srgbClr val="40404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Helvetica Neue"/>
            </a:endParaRPr>
          </a:p>
        </p:txBody>
      </p:sp>
      <p:pic>
        <p:nvPicPr>
          <p:cNvPr id="435" name="Google Shape;435;g2c1559a7e7e_0_76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17525" y="1169275"/>
            <a:ext cx="4918801" cy="3035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Google Shape;436;g2c1559a7e7e_0_76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717525" y="1169325"/>
            <a:ext cx="4918801" cy="3035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2c1559a7e7e_0_784"/>
          <p:cNvSpPr txBox="1"/>
          <p:nvPr/>
        </p:nvSpPr>
        <p:spPr>
          <a:xfrm>
            <a:off x="415125" y="246825"/>
            <a:ext cx="8606100" cy="92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000" b="1" dirty="0">
                <a:solidFill>
                  <a:srgbClr val="4040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Proxima Nova"/>
              </a:rPr>
              <a:t>Interesting Sources</a:t>
            </a:r>
            <a:endParaRPr sz="4000" b="1" dirty="0">
              <a:solidFill>
                <a:srgbClr val="40404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Proxima Nova"/>
            </a:endParaRPr>
          </a:p>
        </p:txBody>
      </p:sp>
      <p:sp>
        <p:nvSpPr>
          <p:cNvPr id="442" name="Google Shape;442;g2c1559a7e7e_0_78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  <p:sp>
        <p:nvSpPr>
          <p:cNvPr id="443" name="Google Shape;443;g2c1559a7e7e_0_784"/>
          <p:cNvSpPr txBox="1"/>
          <p:nvPr/>
        </p:nvSpPr>
        <p:spPr>
          <a:xfrm>
            <a:off x="415125" y="1169275"/>
            <a:ext cx="6744300" cy="26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2200"/>
              <a:buFont typeface="Helvetica Neue"/>
              <a:buChar char="●"/>
            </a:pPr>
            <a:r>
              <a:rPr lang="en" sz="2000" b="1" u="sng" dirty="0">
                <a:solidFill>
                  <a:schemeClr val="accent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Helvetica Neue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Directory of Visualizations</a:t>
            </a:r>
            <a:endParaRPr dirty="0">
              <a:solidFill>
                <a:schemeClr val="accent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2200"/>
              <a:buFont typeface="Helvetica Neue"/>
              <a:buChar char="●"/>
            </a:pPr>
            <a:r>
              <a:rPr lang="en" sz="2000" b="1" u="sng" dirty="0">
                <a:solidFill>
                  <a:schemeClr val="accent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Helvetica Neue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Fundamentals of Data Visualization</a:t>
            </a:r>
            <a:endParaRPr sz="2000" b="1" dirty="0">
              <a:solidFill>
                <a:schemeClr val="accent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Helvetica Neue"/>
            </a:endParaRPr>
          </a:p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2200"/>
              <a:buFont typeface="Helvetica Neue"/>
              <a:buChar char="●"/>
            </a:pPr>
            <a:r>
              <a:rPr lang="en" sz="2000" b="1" u="sng" dirty="0">
                <a:solidFill>
                  <a:schemeClr val="accent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Helvetica Neue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Guide</a:t>
            </a:r>
            <a:r>
              <a:rPr lang="en" sz="2000" dirty="0">
                <a:solidFill>
                  <a:srgbClr val="4040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Helvetica Neue"/>
              </a:rPr>
              <a:t> for what plots to use based on the data format</a:t>
            </a:r>
            <a:endParaRPr sz="2000" dirty="0">
              <a:solidFill>
                <a:srgbClr val="40404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Helvetica Neue"/>
            </a:endParaRPr>
          </a:p>
        </p:txBody>
      </p:sp>
      <p:pic>
        <p:nvPicPr>
          <p:cNvPr id="444" name="Google Shape;444;g2c1559a7e7e_0_78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59337" y="3116400"/>
            <a:ext cx="1984675" cy="198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c1559a7e7e_0_408"/>
          <p:cNvSpPr txBox="1"/>
          <p:nvPr/>
        </p:nvSpPr>
        <p:spPr>
          <a:xfrm>
            <a:off x="415125" y="246825"/>
            <a:ext cx="8606100" cy="92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000" b="1" dirty="0">
                <a:solidFill>
                  <a:srgbClr val="4040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Proxima Nova"/>
              </a:rPr>
              <a:t>Importance of Visualization</a:t>
            </a:r>
            <a:endParaRPr sz="4000" b="1" dirty="0">
              <a:solidFill>
                <a:srgbClr val="40404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Proxima Nova"/>
            </a:endParaRPr>
          </a:p>
        </p:txBody>
      </p:sp>
      <p:sp>
        <p:nvSpPr>
          <p:cNvPr id="177" name="Google Shape;177;g2c1559a7e7e_0_408"/>
          <p:cNvSpPr txBox="1"/>
          <p:nvPr/>
        </p:nvSpPr>
        <p:spPr>
          <a:xfrm>
            <a:off x="415125" y="1169275"/>
            <a:ext cx="6744300" cy="26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404040"/>
              </a:buClr>
              <a:buSzPts val="2000"/>
              <a:buFont typeface="Helvetica Neue"/>
              <a:buChar char="●"/>
            </a:pPr>
            <a:r>
              <a:rPr lang="en" sz="2000" dirty="0">
                <a:solidFill>
                  <a:srgbClr val="4040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Helvetica Neue"/>
              </a:rPr>
              <a:t>Humans have evolved with </a:t>
            </a:r>
            <a:r>
              <a:rPr lang="en" sz="2000" b="1" dirty="0">
                <a:solidFill>
                  <a:srgbClr val="16A4DD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Helvetica Neue"/>
              </a:rPr>
              <a:t>excellent vision</a:t>
            </a:r>
            <a:endParaRPr sz="2000" b="1" dirty="0">
              <a:solidFill>
                <a:srgbClr val="16A4DD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Helvetica Neue"/>
            </a:endParaRPr>
          </a:p>
          <a:p>
            <a:pPr marL="914400" lvl="1" indent="-3556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404040"/>
              </a:buClr>
              <a:buSzPts val="2000"/>
              <a:buFont typeface="Helvetica Neue"/>
              <a:buChar char="○"/>
            </a:pPr>
            <a:r>
              <a:rPr lang="en" sz="2000" dirty="0">
                <a:solidFill>
                  <a:srgbClr val="4040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Helvetica Neue"/>
              </a:rPr>
              <a:t>Size and proportion</a:t>
            </a:r>
            <a:endParaRPr sz="2000" dirty="0">
              <a:solidFill>
                <a:srgbClr val="40404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Helvetica Neue"/>
            </a:endParaRPr>
          </a:p>
          <a:p>
            <a:pPr marL="914400" lvl="1" indent="-3556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404040"/>
              </a:buClr>
              <a:buSzPts val="2000"/>
              <a:buFont typeface="Helvetica Neue"/>
              <a:buChar char="○"/>
            </a:pPr>
            <a:r>
              <a:rPr lang="en" sz="2000" dirty="0">
                <a:solidFill>
                  <a:srgbClr val="4040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Helvetica Neue"/>
              </a:rPr>
              <a:t>Space and spatial relationships</a:t>
            </a:r>
            <a:endParaRPr sz="2000" dirty="0">
              <a:solidFill>
                <a:srgbClr val="40404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Helvetica Neue"/>
            </a:endParaRPr>
          </a:p>
          <a:p>
            <a:pPr marL="914400" lvl="1" indent="-3556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404040"/>
              </a:buClr>
              <a:buSzPts val="2000"/>
              <a:buFont typeface="Helvetica Neue"/>
              <a:buChar char="○"/>
            </a:pPr>
            <a:r>
              <a:rPr lang="en" sz="2000" dirty="0">
                <a:solidFill>
                  <a:srgbClr val="4040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Helvetica Neue"/>
              </a:rPr>
              <a:t>Colour</a:t>
            </a:r>
            <a:endParaRPr sz="2000" dirty="0">
              <a:solidFill>
                <a:srgbClr val="40404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Helvetica Neue"/>
            </a:endParaRPr>
          </a:p>
          <a:p>
            <a:pPr marL="914400" lvl="1" indent="-3556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404040"/>
              </a:buClr>
              <a:buSzPts val="2000"/>
              <a:buFont typeface="Helvetica Neue"/>
              <a:buChar char="○"/>
            </a:pPr>
            <a:r>
              <a:rPr lang="en" sz="2000" dirty="0">
                <a:solidFill>
                  <a:srgbClr val="4040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Helvetica Neue"/>
              </a:rPr>
              <a:t>Approximate quantity</a:t>
            </a:r>
            <a:endParaRPr sz="2000" dirty="0">
              <a:solidFill>
                <a:srgbClr val="40404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Helvetica Neue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404040"/>
              </a:buClr>
              <a:buSzPts val="2000"/>
              <a:buFont typeface="Helvetica Neue"/>
              <a:buChar char="●"/>
            </a:pPr>
            <a:r>
              <a:rPr lang="en" sz="2000" dirty="0">
                <a:solidFill>
                  <a:srgbClr val="4040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Helvetica Neue"/>
              </a:rPr>
              <a:t>Humans have not evolved to read </a:t>
            </a:r>
            <a:r>
              <a:rPr lang="en" sz="2000" b="1" dirty="0">
                <a:solidFill>
                  <a:srgbClr val="D4515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Helvetica Neue"/>
              </a:rPr>
              <a:t>numbers or tables</a:t>
            </a:r>
            <a:endParaRPr sz="2000" b="1" dirty="0">
              <a:solidFill>
                <a:srgbClr val="D45152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Helvetica Neue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404040"/>
              </a:buClr>
              <a:buSzPts val="2000"/>
              <a:buFont typeface="Helvetica Neue"/>
              <a:buChar char="●"/>
            </a:pPr>
            <a:r>
              <a:rPr lang="en" sz="2000" dirty="0">
                <a:solidFill>
                  <a:srgbClr val="4040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Helvetica Neue"/>
              </a:rPr>
              <a:t>In scientific publications and presentations, many people </a:t>
            </a:r>
            <a:r>
              <a:rPr lang="en" sz="2000" b="1" dirty="0">
                <a:solidFill>
                  <a:srgbClr val="16A4DD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Helvetica Neue"/>
              </a:rPr>
              <a:t>only look at figures</a:t>
            </a:r>
            <a:endParaRPr sz="2000" b="1" dirty="0">
              <a:solidFill>
                <a:srgbClr val="16A4DD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Helvetica Neue"/>
            </a:endParaRPr>
          </a:p>
        </p:txBody>
      </p:sp>
      <p:sp>
        <p:nvSpPr>
          <p:cNvPr id="178" name="Google Shape;178;g2c1559a7e7e_0_40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pic>
        <p:nvPicPr>
          <p:cNvPr id="179" name="Google Shape;179;g2c1559a7e7e_0_4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59337" y="3116400"/>
            <a:ext cx="1984675" cy="198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c1559a7e7e_0_462"/>
          <p:cNvSpPr txBox="1"/>
          <p:nvPr/>
        </p:nvSpPr>
        <p:spPr>
          <a:xfrm>
            <a:off x="415125" y="246825"/>
            <a:ext cx="8606100" cy="92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000" b="1" dirty="0">
                <a:solidFill>
                  <a:srgbClr val="4040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Proxima Nova"/>
              </a:rPr>
              <a:t>Importance of Visualization</a:t>
            </a:r>
            <a:endParaRPr sz="4000" b="1" dirty="0">
              <a:solidFill>
                <a:srgbClr val="40404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Proxima Nova"/>
            </a:endParaRPr>
          </a:p>
        </p:txBody>
      </p:sp>
      <p:sp>
        <p:nvSpPr>
          <p:cNvPr id="185" name="Google Shape;185;g2c1559a7e7e_0_46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pic>
        <p:nvPicPr>
          <p:cNvPr id="186" name="Google Shape;186;g2c1559a7e7e_0_4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59337" y="3116400"/>
            <a:ext cx="1984675" cy="198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g2c1559a7e7e_0_4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13850" y="1169325"/>
            <a:ext cx="3945476" cy="301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g2c1559a7e7e_0_4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1242" y="1169325"/>
            <a:ext cx="1236007" cy="3887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c1559a7e7e_0_470"/>
          <p:cNvSpPr txBox="1"/>
          <p:nvPr/>
        </p:nvSpPr>
        <p:spPr>
          <a:xfrm>
            <a:off x="415125" y="246825"/>
            <a:ext cx="8606100" cy="92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000" b="1" dirty="0">
                <a:solidFill>
                  <a:srgbClr val="4040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Proxima Nova"/>
              </a:rPr>
              <a:t>What Can Go Wrong?</a:t>
            </a:r>
            <a:endParaRPr sz="4000" b="1" dirty="0">
              <a:solidFill>
                <a:srgbClr val="40404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Proxima Nova"/>
            </a:endParaRPr>
          </a:p>
        </p:txBody>
      </p:sp>
      <p:sp>
        <p:nvSpPr>
          <p:cNvPr id="194" name="Google Shape;194;g2c1559a7e7e_0_47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195" name="Google Shape;195;g2c1559a7e7e_0_4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59337" y="3116400"/>
            <a:ext cx="1984675" cy="1984675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g2c1559a7e7e_0_470"/>
          <p:cNvSpPr txBox="1"/>
          <p:nvPr/>
        </p:nvSpPr>
        <p:spPr>
          <a:xfrm>
            <a:off x="415125" y="1169275"/>
            <a:ext cx="6744300" cy="26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404040"/>
              </a:buClr>
              <a:buSzPts val="2000"/>
              <a:buFont typeface="Helvetica Neue"/>
              <a:buChar char="●"/>
            </a:pPr>
            <a:r>
              <a:rPr lang="en" sz="2000" b="1" dirty="0">
                <a:solidFill>
                  <a:srgbClr val="D4515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Helvetica Neue"/>
              </a:rPr>
              <a:t>Wrong:</a:t>
            </a:r>
            <a:r>
              <a:rPr lang="en" sz="2000" dirty="0">
                <a:solidFill>
                  <a:srgbClr val="4040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Helvetica Neue"/>
              </a:rPr>
              <a:t> A figure that has problems related to mathematics; it is objectively incorrect</a:t>
            </a:r>
            <a:endParaRPr sz="2000" dirty="0">
              <a:solidFill>
                <a:srgbClr val="40404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Helvetica Neue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404040"/>
              </a:buClr>
              <a:buSzPts val="2000"/>
              <a:buFont typeface="Helvetica Neue"/>
              <a:buChar char="●"/>
            </a:pPr>
            <a:r>
              <a:rPr lang="en" sz="2000" b="1" dirty="0">
                <a:solidFill>
                  <a:srgbClr val="16A4DD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Helvetica Neue"/>
              </a:rPr>
              <a:t>Bad:</a:t>
            </a:r>
            <a:r>
              <a:rPr lang="en" sz="2000" dirty="0">
                <a:solidFill>
                  <a:srgbClr val="4040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Helvetica Neue"/>
              </a:rPr>
              <a:t> A figure that has problems related to perception; it may be unclear, confusing, overly complicated, or deceiving</a:t>
            </a:r>
            <a:endParaRPr sz="2000" dirty="0">
              <a:solidFill>
                <a:srgbClr val="40404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Helvetica Neue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404040"/>
              </a:buClr>
              <a:buSzPts val="2000"/>
              <a:buFont typeface="Helvetica Neue"/>
              <a:buChar char="●"/>
            </a:pPr>
            <a:r>
              <a:rPr lang="en" sz="2000" b="1" dirty="0">
                <a:solidFill>
                  <a:srgbClr val="D4515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Helvetica Neue"/>
              </a:rPr>
              <a:t>Ugly:</a:t>
            </a:r>
            <a:r>
              <a:rPr lang="en" sz="2000" dirty="0">
                <a:solidFill>
                  <a:srgbClr val="4040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Helvetica Neue"/>
              </a:rPr>
              <a:t> A figure that has aesthetic problems but otherwise is clear and informative</a:t>
            </a:r>
            <a:endParaRPr sz="2000" dirty="0">
              <a:solidFill>
                <a:srgbClr val="40404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Helvetica Neu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c1559a7e7e_0_479"/>
          <p:cNvSpPr txBox="1"/>
          <p:nvPr/>
        </p:nvSpPr>
        <p:spPr>
          <a:xfrm>
            <a:off x="415125" y="246825"/>
            <a:ext cx="8606100" cy="92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000" b="1" dirty="0">
                <a:solidFill>
                  <a:srgbClr val="4040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Proxima Nova"/>
              </a:rPr>
              <a:t>What Can Go Wrong?</a:t>
            </a:r>
            <a:endParaRPr sz="4000" b="1" dirty="0">
              <a:solidFill>
                <a:srgbClr val="40404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Proxima Nova"/>
            </a:endParaRPr>
          </a:p>
        </p:txBody>
      </p:sp>
      <p:sp>
        <p:nvSpPr>
          <p:cNvPr id="202" name="Google Shape;202;g2c1559a7e7e_0_47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pic>
        <p:nvPicPr>
          <p:cNvPr id="203" name="Google Shape;203;g2c1559a7e7e_0_4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59337" y="3116400"/>
            <a:ext cx="1984675" cy="198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g2c1559a7e7e_0_479"/>
          <p:cNvPicPr preferRelativeResize="0"/>
          <p:nvPr/>
        </p:nvPicPr>
        <p:blipFill rotWithShape="1">
          <a:blip r:embed="rId4">
            <a:alphaModFix/>
          </a:blip>
          <a:srcRect r="50019" b="48057"/>
          <a:stretch/>
        </p:blipFill>
        <p:spPr>
          <a:xfrm>
            <a:off x="2024688" y="1169325"/>
            <a:ext cx="2546274" cy="198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g2c1559a7e7e_0_479"/>
          <p:cNvPicPr preferRelativeResize="0"/>
          <p:nvPr/>
        </p:nvPicPr>
        <p:blipFill rotWithShape="1">
          <a:blip r:embed="rId4">
            <a:alphaModFix/>
          </a:blip>
          <a:srcRect l="50019" b="48057"/>
          <a:stretch/>
        </p:blipFill>
        <p:spPr>
          <a:xfrm>
            <a:off x="4573042" y="1169325"/>
            <a:ext cx="2546274" cy="198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g2c1559a7e7e_0_479"/>
          <p:cNvPicPr preferRelativeResize="0"/>
          <p:nvPr/>
        </p:nvPicPr>
        <p:blipFill rotWithShape="1">
          <a:blip r:embed="rId4">
            <a:alphaModFix/>
          </a:blip>
          <a:srcRect t="48057" r="50019"/>
          <a:stretch/>
        </p:blipFill>
        <p:spPr>
          <a:xfrm>
            <a:off x="2024688" y="3005625"/>
            <a:ext cx="2546274" cy="198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g2c1559a7e7e_0_479"/>
          <p:cNvPicPr preferRelativeResize="0"/>
          <p:nvPr/>
        </p:nvPicPr>
        <p:blipFill rotWithShape="1">
          <a:blip r:embed="rId4">
            <a:alphaModFix/>
          </a:blip>
          <a:srcRect l="50019" t="48057"/>
          <a:stretch/>
        </p:blipFill>
        <p:spPr>
          <a:xfrm>
            <a:off x="4573042" y="3005625"/>
            <a:ext cx="2546274" cy="198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c1559a7e7e_0_491"/>
          <p:cNvSpPr txBox="1"/>
          <p:nvPr/>
        </p:nvSpPr>
        <p:spPr>
          <a:xfrm>
            <a:off x="415125" y="246825"/>
            <a:ext cx="8606100" cy="92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000" b="1" dirty="0">
                <a:solidFill>
                  <a:srgbClr val="4040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Proxima Nova"/>
              </a:rPr>
              <a:t>What Can Go Wrong?</a:t>
            </a:r>
            <a:endParaRPr sz="4000" b="1" dirty="0">
              <a:solidFill>
                <a:srgbClr val="40404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Proxima Nova"/>
            </a:endParaRPr>
          </a:p>
        </p:txBody>
      </p:sp>
      <p:sp>
        <p:nvSpPr>
          <p:cNvPr id="213" name="Google Shape;213;g2c1559a7e7e_0_49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pic>
        <p:nvPicPr>
          <p:cNvPr id="214" name="Google Shape;214;g2c1559a7e7e_0_4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59337" y="3116400"/>
            <a:ext cx="1984675" cy="198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g2c1559a7e7e_0_49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024675" y="1169325"/>
            <a:ext cx="5094633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B37"/>
        </a:solidFill>
        <a:effectLst/>
      </p:bgPr>
    </p:bg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c1559a7e7e_0_502"/>
          <p:cNvSpPr txBox="1">
            <a:spLocks noGrp="1"/>
          </p:cNvSpPr>
          <p:nvPr>
            <p:ph type="ctrTitle"/>
          </p:nvPr>
        </p:nvSpPr>
        <p:spPr>
          <a:xfrm>
            <a:off x="469150" y="506150"/>
            <a:ext cx="3996900" cy="8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ct val="27500"/>
              <a:buNone/>
            </a:pPr>
            <a:r>
              <a:rPr lang="en" sz="4000" b="1" dirty="0">
                <a:solidFill>
                  <a:schemeClr val="l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Proxima Nova"/>
              </a:rPr>
              <a:t>Common Types of Visualizations</a:t>
            </a:r>
            <a:endParaRPr sz="4000" b="1" dirty="0">
              <a:solidFill>
                <a:schemeClr val="lt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Proxima Nova"/>
            </a:endParaRPr>
          </a:p>
        </p:txBody>
      </p:sp>
      <p:pic>
        <p:nvPicPr>
          <p:cNvPr id="221" name="Google Shape;221;g2c1559a7e7e_0_5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9701" y="2379375"/>
            <a:ext cx="1661225" cy="166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g2c1559a7e7e_0_5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8400" y="4184350"/>
            <a:ext cx="1827851" cy="39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g2c1559a7e7e_0_5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9351" y="320763"/>
            <a:ext cx="1661225" cy="166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g2c1559a7e7e_0_50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79662" y="2337425"/>
            <a:ext cx="1984675" cy="1984675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g2c1559a7e7e_0_502"/>
          <p:cNvSpPr/>
          <p:nvPr/>
        </p:nvSpPr>
        <p:spPr>
          <a:xfrm>
            <a:off x="5622226" y="0"/>
            <a:ext cx="7715299" cy="5143500"/>
          </a:xfrm>
          <a:prstGeom prst="flowChartInputOutpu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1328</TotalTime>
  <Words>656</Words>
  <Application>Microsoft Office PowerPoint</Application>
  <PresentationFormat>On-screen Show (16:9)</PresentationFormat>
  <Paragraphs>140</Paragraphs>
  <Slides>36</Slides>
  <Notes>36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36</vt:i4>
      </vt:variant>
    </vt:vector>
  </HeadingPairs>
  <TitlesOfParts>
    <vt:vector size="41" baseType="lpstr">
      <vt:lpstr>Arial</vt:lpstr>
      <vt:lpstr>Helvetica Neue</vt:lpstr>
      <vt:lpstr>Tahoma</vt:lpstr>
      <vt:lpstr>Simple Light</vt:lpstr>
      <vt:lpstr>Simple Light</vt:lpstr>
      <vt:lpstr>Visualization Basics</vt:lpstr>
      <vt:lpstr>PowerPoint Presentation</vt:lpstr>
      <vt:lpstr>Importance of Visualization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Common Types of Visualizations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Design Principles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Steve Mitchell</cp:lastModifiedBy>
  <cp:revision>6</cp:revision>
  <dcterms:modified xsi:type="dcterms:W3CDTF">2024-11-13T20:07:18Z</dcterms:modified>
</cp:coreProperties>
</file>